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9"/>
  </p:notesMasterIdLst>
  <p:sldIdLst>
    <p:sldId id="350" r:id="rId2"/>
    <p:sldId id="259" r:id="rId3"/>
    <p:sldId id="260" r:id="rId4"/>
    <p:sldId id="261" r:id="rId5"/>
    <p:sldId id="352" r:id="rId6"/>
    <p:sldId id="383" r:id="rId7"/>
    <p:sldId id="381" r:id="rId8"/>
    <p:sldId id="496" r:id="rId9"/>
    <p:sldId id="340" r:id="rId10"/>
    <p:sldId id="483" r:id="rId11"/>
    <p:sldId id="357" r:id="rId12"/>
    <p:sldId id="488" r:id="rId13"/>
    <p:sldId id="489" r:id="rId14"/>
    <p:sldId id="360" r:id="rId15"/>
    <p:sldId id="361" r:id="rId16"/>
    <p:sldId id="362" r:id="rId17"/>
    <p:sldId id="412" r:id="rId18"/>
    <p:sldId id="413" r:id="rId19"/>
    <p:sldId id="490" r:id="rId20"/>
    <p:sldId id="455" r:id="rId21"/>
    <p:sldId id="463" r:id="rId22"/>
    <p:sldId id="465" r:id="rId23"/>
    <p:sldId id="466" r:id="rId24"/>
    <p:sldId id="467" r:id="rId25"/>
    <p:sldId id="484" r:id="rId26"/>
    <p:sldId id="485" r:id="rId27"/>
    <p:sldId id="468" r:id="rId28"/>
    <p:sldId id="347" r:id="rId29"/>
    <p:sldId id="343" r:id="rId30"/>
    <p:sldId id="487" r:id="rId31"/>
    <p:sldId id="405" r:id="rId32"/>
    <p:sldId id="406" r:id="rId33"/>
    <p:sldId id="366" r:id="rId34"/>
    <p:sldId id="348" r:id="rId35"/>
    <p:sldId id="407" r:id="rId36"/>
    <p:sldId id="386" r:id="rId37"/>
    <p:sldId id="535" r:id="rId38"/>
    <p:sldId id="557" r:id="rId39"/>
    <p:sldId id="532" r:id="rId40"/>
    <p:sldId id="534" r:id="rId41"/>
    <p:sldId id="408" r:id="rId42"/>
    <p:sldId id="536" r:id="rId43"/>
    <p:sldId id="433" r:id="rId44"/>
    <p:sldId id="434" r:id="rId45"/>
    <p:sldId id="375" r:id="rId46"/>
    <p:sldId id="528" r:id="rId47"/>
    <p:sldId id="529" r:id="rId48"/>
    <p:sldId id="530" r:id="rId49"/>
    <p:sldId id="531" r:id="rId50"/>
    <p:sldId id="537" r:id="rId51"/>
    <p:sldId id="538" r:id="rId52"/>
    <p:sldId id="539" r:id="rId53"/>
    <p:sldId id="540" r:id="rId54"/>
    <p:sldId id="541" r:id="rId55"/>
    <p:sldId id="542" r:id="rId56"/>
    <p:sldId id="559" r:id="rId57"/>
    <p:sldId id="562" r:id="rId58"/>
    <p:sldId id="560" r:id="rId59"/>
    <p:sldId id="376" r:id="rId60"/>
    <p:sldId id="545" r:id="rId61"/>
    <p:sldId id="543" r:id="rId62"/>
    <p:sldId id="544" r:id="rId63"/>
    <p:sldId id="563" r:id="rId64"/>
    <p:sldId id="558" r:id="rId65"/>
    <p:sldId id="561" r:id="rId66"/>
    <p:sldId id="377" r:id="rId67"/>
    <p:sldId id="547" r:id="rId68"/>
    <p:sldId id="546" r:id="rId69"/>
    <p:sldId id="548" r:id="rId70"/>
    <p:sldId id="437" r:id="rId71"/>
    <p:sldId id="410" r:id="rId72"/>
    <p:sldId id="514" r:id="rId73"/>
    <p:sldId id="519" r:id="rId74"/>
    <p:sldId id="515" r:id="rId75"/>
    <p:sldId id="520" r:id="rId76"/>
    <p:sldId id="516" r:id="rId77"/>
    <p:sldId id="521" r:id="rId78"/>
    <p:sldId id="517" r:id="rId79"/>
    <p:sldId id="522" r:id="rId80"/>
    <p:sldId id="518" r:id="rId81"/>
    <p:sldId id="523" r:id="rId82"/>
    <p:sldId id="411" r:id="rId83"/>
    <p:sldId id="378" r:id="rId84"/>
    <p:sldId id="549" r:id="rId85"/>
    <p:sldId id="550" r:id="rId86"/>
    <p:sldId id="551" r:id="rId87"/>
    <p:sldId id="552" r:id="rId88"/>
    <p:sldId id="438" r:id="rId89"/>
    <p:sldId id="553" r:id="rId90"/>
    <p:sldId id="554" r:id="rId91"/>
    <p:sldId id="564" r:id="rId92"/>
    <p:sldId id="555" r:id="rId93"/>
    <p:sldId id="556" r:id="rId94"/>
    <p:sldId id="440" r:id="rId95"/>
    <p:sldId id="382" r:id="rId96"/>
    <p:sldId id="345" r:id="rId97"/>
    <p:sldId id="497" r:id="rId98"/>
    <p:sldId id="498" r:id="rId99"/>
    <p:sldId id="499" r:id="rId100"/>
    <p:sldId id="565" r:id="rId101"/>
    <p:sldId id="500" r:id="rId102"/>
    <p:sldId id="501" r:id="rId103"/>
    <p:sldId id="502" r:id="rId104"/>
    <p:sldId id="503" r:id="rId105"/>
    <p:sldId id="504" r:id="rId106"/>
    <p:sldId id="505" r:id="rId107"/>
    <p:sldId id="506" r:id="rId108"/>
    <p:sldId id="507" r:id="rId109"/>
    <p:sldId id="508" r:id="rId110"/>
    <p:sldId id="509" r:id="rId111"/>
    <p:sldId id="510" r:id="rId112"/>
    <p:sldId id="511" r:id="rId113"/>
    <p:sldId id="512" r:id="rId114"/>
    <p:sldId id="513" r:id="rId115"/>
    <p:sldId id="342" r:id="rId116"/>
    <p:sldId id="414" r:id="rId117"/>
    <p:sldId id="263" r:id="rId11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15" autoAdjust="0"/>
    <p:restoredTop sz="72531" autoAdjust="0"/>
  </p:normalViewPr>
  <p:slideViewPr>
    <p:cSldViewPr snapToGrid="0" snapToObjects="1">
      <p:cViewPr varScale="1">
        <p:scale>
          <a:sx n="83" d="100"/>
          <a:sy n="83" d="100"/>
        </p:scale>
        <p:origin x="1992" y="5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1/25/2019</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s-E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kern="1200" dirty="0">
                <a:solidFill>
                  <a:schemeClr val="tx1"/>
                </a:solidFill>
                <a:effectLst/>
                <a:latin typeface="+mn-lt"/>
              </a:rPr>
              <a:t>Esta sesión destacará la importancia de la cooperación internacional para la investigación de casos concretos de ciberdelincuencia. Se describirán los instrumentos disponibles de cooperación internacional, principalmente el Convenio de Budapest sobre </a:t>
            </a:r>
            <a:r>
              <a:rPr lang="en-GB" sz="1200" kern="1200" dirty="0" err="1">
                <a:solidFill>
                  <a:schemeClr val="tx1"/>
                </a:solidFill>
                <a:effectLst/>
                <a:latin typeface="+mn-lt"/>
              </a:rPr>
              <a:t>ciberdelincuencia</a:t>
            </a:r>
            <a:r>
              <a:rPr lang="en-GB" sz="1200" kern="1200">
                <a:solidFill>
                  <a:schemeClr val="tx1"/>
                </a:solidFill>
                <a:effectLst/>
                <a:latin typeface="+mn-lt"/>
              </a:rPr>
              <a:t>. </a:t>
            </a:r>
            <a:endParaRPr lang="es-ES" dirty="0">
              <a:ea typeface="ＭＳ Ｐゴシック" pitchFamily="34" charset="-128"/>
            </a:endParaRPr>
          </a:p>
        </p:txBody>
      </p:sp>
      <p:sp>
        <p:nvSpPr>
          <p:cNvPr id="51204"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A259D01-C1E5-42AE-984F-376FD8B81E1E}" type="slidenum">
              <a:rPr lang="en-US">
                <a:latin typeface="Calibri" pitchFamily="34" charset="0"/>
              </a:rPr>
              <a:pPr eaLnBrk="1" hangingPunct="1"/>
              <a:t>1</a:t>
            </a:fld>
            <a:endParaRPr lang="es-ES">
              <a:latin typeface="Calibri" pitchFamily="34" charset="0"/>
            </a:endParaRPr>
          </a:p>
        </p:txBody>
      </p:sp>
    </p:spTree>
    <p:extLst>
      <p:ext uri="{BB962C8B-B14F-4D97-AF65-F5344CB8AC3E}">
        <p14:creationId xmlns:p14="http://schemas.microsoft.com/office/powerpoint/2010/main" val="31458990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Los organismos/agencias que han desarrollado mecanismos para la cooperación internacional formal incluyen:</a:t>
            </a:r>
          </a:p>
          <a:p>
            <a:pPr marL="171450" indent="-171450">
              <a:buFontTx/>
              <a:buChar char="-"/>
            </a:pPr>
            <a:r>
              <a:rPr dirty="0"/>
              <a:t>Naciones Unidas (ONU)</a:t>
            </a:r>
          </a:p>
          <a:p>
            <a:pPr marL="171450" indent="-171450">
              <a:buFontTx/>
              <a:buChar char="-"/>
            </a:pPr>
            <a:r>
              <a:rPr dirty="0"/>
              <a:t>Consejo Europeo</a:t>
            </a:r>
          </a:p>
          <a:p>
            <a:pPr marL="171450" indent="-171450">
              <a:buFontTx/>
              <a:buChar char="-"/>
            </a:pPr>
            <a:r>
              <a:rPr dirty="0"/>
              <a:t>Unión Internacional de Telecomunicaciones (UIT)</a:t>
            </a:r>
          </a:p>
          <a:p>
            <a:pPr marL="171450" indent="-171450">
              <a:buFontTx/>
              <a:buChar char="-"/>
            </a:pPr>
            <a:r>
              <a:rPr dirty="0"/>
              <a:t>Unión Africana</a:t>
            </a:r>
          </a:p>
          <a:p>
            <a:pPr marL="171450" indent="-171450">
              <a:buFontTx/>
              <a:buChar char="-"/>
            </a:pPr>
            <a:r>
              <a:rPr dirty="0"/>
              <a:t>La Commonwealth</a:t>
            </a:r>
          </a:p>
          <a:p>
            <a:pPr marL="171450" indent="-171450">
              <a:buFontTx/>
              <a:buChar char="-"/>
            </a:pPr>
            <a:r>
              <a:rPr dirty="0"/>
              <a:t>Oficina de las Naciones Unidas contra la Droga y el Delito</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10</a:t>
            </a:fld>
            <a:endParaRPr lang="es-ES"/>
          </a:p>
        </p:txBody>
      </p:sp>
    </p:spTree>
    <p:extLst>
      <p:ext uri="{BB962C8B-B14F-4D97-AF65-F5344CB8AC3E}">
        <p14:creationId xmlns:p14="http://schemas.microsoft.com/office/powerpoint/2010/main" val="2228192520"/>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noFill/>
        </p:spPr>
        <p:txBody>
          <a:bodyPr wrap="square" numCol="1" anchor="t" anchorCtr="0" compatLnSpc="1">
            <a:prstTxWarp prst="textNoShape">
              <a:avLst/>
            </a:prstTxWarp>
            <a:normAutofit/>
          </a:bodyPr>
          <a:lstStyle/>
          <a:p>
            <a:r>
              <a:rPr lang="en-GB" sz="1000" b="1" u="sng" dirty="0">
                <a:solidFill>
                  <a:srgbClr val="FF0000"/>
                </a:solidFill>
              </a:rPr>
              <a:t>Demoras debido a los diferentes niveles de importancia de las investigaciones de delitos cibernéticos en diferentes países:</a:t>
            </a:r>
          </a:p>
          <a:p>
            <a:endParaRPr lang="es-ES" sz="1000" dirty="0">
              <a:solidFill>
                <a:srgbClr val="FF0000"/>
              </a:solidFill>
            </a:endParaRPr>
          </a:p>
          <a:p>
            <a:r>
              <a:rPr lang="en-GB" sz="1000" dirty="0">
                <a:solidFill>
                  <a:srgbClr val="FF0000"/>
                </a:solidFill>
              </a:rPr>
              <a:t>No todos los países tienen una estructura policial o judicial especializada que esté capacitada y equipada para manejar investigaciones de ciberdelincuentes. </a:t>
            </a:r>
            <a:endParaRPr lang="es-ES" sz="1000" dirty="0">
              <a:solidFill>
                <a:srgbClr val="FF0000"/>
              </a:solidFill>
            </a:endParaRPr>
          </a:p>
          <a:p>
            <a:endParaRPr lang="es-ES" sz="1000" dirty="0">
              <a:solidFill>
                <a:srgbClr val="FF0000"/>
              </a:solidFill>
            </a:endParaRPr>
          </a:p>
          <a:p>
            <a:r>
              <a:rPr lang="en-GB" sz="1000" b="1" u="sng" dirty="0">
                <a:solidFill>
                  <a:srgbClr val="FF0000"/>
                </a:solidFill>
              </a:rPr>
              <a:t>Proporcionar apoyo técnico y de expertos:</a:t>
            </a:r>
            <a:endParaRPr lang="es-ES" sz="1000" b="1" u="sng" dirty="0">
              <a:solidFill>
                <a:srgbClr val="FF0000"/>
              </a:solidFill>
            </a:endParaRPr>
          </a:p>
          <a:p>
            <a:endParaRPr lang="es-ES" sz="1000" dirty="0">
              <a:solidFill>
                <a:srgbClr val="FF0000"/>
              </a:solidFill>
            </a:endParaRPr>
          </a:p>
          <a:p>
            <a:r>
              <a:rPr lang="en-GB" sz="1000" dirty="0">
                <a:solidFill>
                  <a:srgbClr val="FF0000"/>
                </a:solidFill>
              </a:rPr>
              <a:t>El apoyo técnico y de expertos se puede proporcionar al ser lo suficientemente preciso al establecer una solicitud de MLAT y detallar exactamente qué actos de investigación necesita y qué resultados está buscando (vea la diapositiva 55). Estas preguntas también pueden evocarse durante los contactos directos e informales entre los funcionarios encargados de hacer cumplir la ley y los fiscales. </a:t>
            </a:r>
            <a:endParaRPr lang="es-ES" sz="1000" dirty="0">
              <a:solidFill>
                <a:srgbClr val="FF0000"/>
              </a:solidFill>
            </a:endParaRPr>
          </a:p>
          <a:p>
            <a:endParaRPr lang="es-ES" sz="1000" dirty="0">
              <a:solidFill>
                <a:srgbClr val="FF0000"/>
              </a:solidFill>
            </a:endParaRPr>
          </a:p>
          <a:p>
            <a:r>
              <a:rPr lang="en-GB" sz="1000" baseline="0" dirty="0">
                <a:solidFill>
                  <a:srgbClr val="FF0000"/>
                </a:solidFill>
              </a:rPr>
              <a:t>Este apoyo se puede proporcionar en un contexto más formal </a:t>
            </a:r>
            <a:r>
              <a:rPr dirty="0"/>
              <a:t>mediante la firma de un acuerdo de equipos conjuntos de investigación (ECI) (</a:t>
            </a:r>
            <a:r>
              <a:rPr lang="en-US" sz="1000" u="sng" baseline="0" dirty="0"/>
              <a:t>ver diapositiva 61</a:t>
            </a:r>
            <a:r>
              <a:rPr dirty="0"/>
              <a:t>).</a:t>
            </a:r>
            <a:r>
              <a:rPr lang="en-US" sz="1000" baseline="0" dirty="0"/>
              <a:t> </a:t>
            </a:r>
          </a:p>
          <a:p>
            <a:endParaRPr lang="es-ES" sz="1000" baseline="0" dirty="0"/>
          </a:p>
          <a:p>
            <a:r>
              <a:rPr lang="en-US" sz="1000" baseline="0" dirty="0"/>
              <a:t>En general, es una buena idea limitar todas las solicitudes de MLAT a actos de investigación que en ningún caso puede hacer usted mismo. Por ejemplo, si necesita que se le confisque y analice una computadora, la mejor opción es pedir solo a las autoridades policiales solicitadas que confisquen la computadora correspondiente y la envíen. Luego puede pedirle a sus propios funcionarios o expertos en el cumplimiento de la ley que analicen la computadora y asegurándose de que los procedimientos para hacerlo estarán en conformidad con su legislación nacional.  </a:t>
            </a:r>
          </a:p>
        </p:txBody>
      </p:sp>
    </p:spTree>
    <p:extLst>
      <p:ext uri="{BB962C8B-B14F-4D97-AF65-F5344CB8AC3E}">
        <p14:creationId xmlns:p14="http://schemas.microsoft.com/office/powerpoint/2010/main" val="1784234903"/>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a:t>Por ejemplo, puede ser interesante explotar formas de investigación más tradicionales, como obtener declaraciones de testigos o documentos bancarios y prueba financiera. (</a:t>
            </a:r>
            <a:r>
              <a:rPr lang="en-US" u="sng" baseline="0" dirty="0"/>
              <a:t>diapositivas 56 y 57</a:t>
            </a:r>
            <a:r>
              <a:rPr dirty="0"/>
              <a:t>)</a:t>
            </a:r>
            <a:endParaRPr lang="es-ES" dirty="0"/>
          </a:p>
          <a:p>
            <a:endParaRPr lang="es-ES" dirty="0"/>
          </a:p>
          <a:p>
            <a:r>
              <a:rPr dirty="0"/>
              <a:t>La ciberdelincuencia puede parecer un mundo virtual, pero las personas que cometen estos delitos lo hacen con la misma motivación básica que cualquier otro delito.</a:t>
            </a:r>
          </a:p>
          <a:p>
            <a:endParaRPr lang="es-ES" baseline="0" dirty="0"/>
          </a:p>
          <a:p>
            <a:r>
              <a:rPr dirty="0"/>
              <a:t>Seguir el "flujo de dinero" y determinar quién se beneficia de la ofensa es a menudo una de las formas más pertinentes y simples de investigar las ofensas de la ciberdelincuencia de manera eficiente.   </a:t>
            </a:r>
            <a:endParaRPr lang="es-ES"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113</a:t>
            </a:fld>
            <a:endParaRPr lang="es-ES"/>
          </a:p>
        </p:txBody>
      </p:sp>
    </p:spTree>
    <p:extLst>
      <p:ext uri="{BB962C8B-B14F-4D97-AF65-F5344CB8AC3E}">
        <p14:creationId xmlns:p14="http://schemas.microsoft.com/office/powerpoint/2010/main" val="335582353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sz="1200" kern="1200" dirty="0">
                <a:solidFill>
                  <a:schemeClr val="tx1"/>
                </a:solidFill>
                <a:effectLst/>
                <a:latin typeface="+mn-lt"/>
              </a:rPr>
              <a:t>El formador debe dar a los participantes la oportunidad de realizar cualquier </a:t>
            </a:r>
            <a:r>
              <a:rPr lang="en-GB" sz="1200" kern="1200" dirty="0" err="1">
                <a:solidFill>
                  <a:schemeClr val="tx1"/>
                </a:solidFill>
                <a:effectLst/>
                <a:latin typeface="+mn-lt"/>
              </a:rPr>
              <a:t>pregunta</a:t>
            </a:r>
            <a:r>
              <a:rPr lang="en-GB" sz="1200" kern="1200" dirty="0">
                <a:solidFill>
                  <a:schemeClr val="tx1"/>
                </a:solidFill>
                <a:effectLst/>
                <a:latin typeface="+mn-lt"/>
              </a:rPr>
              <a:t> </a:t>
            </a:r>
            <a:r>
              <a:rPr lang="en-GB" sz="1200" kern="1200" dirty="0" err="1">
                <a:solidFill>
                  <a:schemeClr val="tx1"/>
                </a:solidFill>
                <a:effectLst/>
                <a:latin typeface="+mn-lt"/>
              </a:rPr>
              <a:t>relacionada</a:t>
            </a:r>
            <a:r>
              <a:rPr lang="en-GB" sz="1200" kern="1200" dirty="0">
                <a:solidFill>
                  <a:schemeClr val="tx1"/>
                </a:solidFill>
                <a:effectLst/>
                <a:latin typeface="+mn-lt"/>
              </a:rPr>
              <a:t> con la </a:t>
            </a:r>
            <a:r>
              <a:rPr lang="en-GB" sz="1200" kern="1200" dirty="0" err="1">
                <a:solidFill>
                  <a:schemeClr val="tx1"/>
                </a:solidFill>
                <a:effectLst/>
                <a:latin typeface="+mn-lt"/>
              </a:rPr>
              <a:t>Parte</a:t>
            </a:r>
            <a:r>
              <a:rPr lang="en-GB" sz="1200" kern="1200" dirty="0">
                <a:solidFill>
                  <a:schemeClr val="tx1"/>
                </a:solidFill>
                <a:effectLst/>
                <a:latin typeface="+mn-lt"/>
              </a:rPr>
              <a:t> </a:t>
            </a:r>
            <a:r>
              <a:rPr lang="en-GB" sz="1200" kern="1200" dirty="0" err="1">
                <a:solidFill>
                  <a:schemeClr val="tx1"/>
                </a:solidFill>
                <a:effectLst/>
                <a:latin typeface="+mn-lt"/>
              </a:rPr>
              <a:t>cinco</a:t>
            </a:r>
            <a:r>
              <a:rPr lang="en-GB" sz="1200" kern="1200" dirty="0">
                <a:solidFill>
                  <a:schemeClr val="tx1"/>
                </a:solidFill>
                <a:effectLst/>
                <a:latin typeface="+mn-lt"/>
              </a:rPr>
              <a:t> de la lección.</a:t>
            </a:r>
            <a:endParaRPr lang="es-ES" dirty="0">
              <a:ea typeface="ＭＳ Ｐゴシック" pitchFamily="34" charset="-128"/>
            </a:endParaRP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EFAF0508-F2C9-41F3-8F3D-514EBE9FEEE2}" type="slidenum">
              <a:rPr lang="en-GB">
                <a:latin typeface="Calibri" pitchFamily="34" charset="0"/>
              </a:rPr>
              <a:pPr eaLnBrk="1" hangingPunct="1"/>
              <a:t>114</a:t>
            </a:fld>
            <a:endParaRPr lang="es-ES">
              <a:latin typeface="Calibri" pitchFamily="34" charset="0"/>
            </a:endParaRPr>
          </a:p>
        </p:txBody>
      </p:sp>
    </p:spTree>
    <p:extLst>
      <p:ext uri="{BB962C8B-B14F-4D97-AF65-F5344CB8AC3E}">
        <p14:creationId xmlns:p14="http://schemas.microsoft.com/office/powerpoint/2010/main" val="671760803"/>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sz="1200" b="0" i="0" u="none" strike="noStrike" kern="1200" baseline="0" dirty="0">
                <a:solidFill>
                  <a:schemeClr val="tx1"/>
                </a:solidFill>
                <a:latin typeface="+mn-lt"/>
              </a:rPr>
              <a:t>El formador debe recapitular/poner a prueba el conocimiento sobre los siguientes puntos:</a:t>
            </a:r>
          </a:p>
          <a:p>
            <a:pPr algn="just"/>
            <a:r>
              <a:rPr lang="en-US" sz="1200" b="0" i="0" u="none" strike="noStrike" kern="1200" baseline="0" dirty="0">
                <a:solidFill>
                  <a:schemeClr val="tx1"/>
                </a:solidFill>
                <a:latin typeface="+mn-lt"/>
              </a:rPr>
              <a:t>- </a:t>
            </a:r>
            <a:r>
              <a:rPr lang="en-US" sz="1200" b="0" i="0" u="none" strike="noStrike" kern="1200" baseline="0" dirty="0" err="1">
                <a:solidFill>
                  <a:schemeClr val="tx1"/>
                </a:solidFill>
                <a:latin typeface="+mn-lt"/>
              </a:rPr>
              <a:t>Reconocer</a:t>
            </a:r>
            <a:r>
              <a:rPr lang="en-US" sz="1200" b="0" i="0" u="none" strike="noStrike" kern="1200" baseline="0" dirty="0">
                <a:solidFill>
                  <a:schemeClr val="tx1"/>
                </a:solidFill>
                <a:latin typeface="+mn-lt"/>
              </a:rPr>
              <a:t> la dimensión global de Internet y la dimensión internacional del ciberdelincuencia</a:t>
            </a:r>
          </a:p>
          <a:p>
            <a:pPr algn="just"/>
            <a:r>
              <a:rPr lang="en-US" sz="1200" b="0" i="0" u="none" strike="noStrike" kern="1200" baseline="0" dirty="0">
                <a:solidFill>
                  <a:schemeClr val="tx1"/>
                </a:solidFill>
                <a:latin typeface="+mn-lt"/>
              </a:rPr>
              <a:t>- </a:t>
            </a:r>
            <a:r>
              <a:rPr lang="en-US" sz="1200" b="0" i="0" u="none" strike="noStrike" kern="1200" baseline="0" dirty="0" err="1">
                <a:solidFill>
                  <a:schemeClr val="tx1"/>
                </a:solidFill>
                <a:latin typeface="+mn-lt"/>
              </a:rPr>
              <a:t>Explicar</a:t>
            </a:r>
            <a:r>
              <a:rPr lang="en-US" sz="1200" b="0" i="0" u="none" strike="noStrike" kern="1200" baseline="0" dirty="0">
                <a:solidFill>
                  <a:schemeClr val="tx1"/>
                </a:solidFill>
                <a:latin typeface="+mn-lt"/>
              </a:rPr>
              <a:t> la importancia de la cooperación internacional y reconozca los instrumentos disponibles para la cooperación internacional en el ámbito de la ciberdelincuencia</a:t>
            </a:r>
          </a:p>
          <a:p>
            <a:pPr algn="just"/>
            <a:r>
              <a:rPr lang="en-US" sz="1200" b="0" i="0" u="none" strike="noStrike" kern="1200" baseline="0" dirty="0">
                <a:solidFill>
                  <a:schemeClr val="tx1"/>
                </a:solidFill>
                <a:latin typeface="+mn-lt"/>
              </a:rPr>
              <a:t>- </a:t>
            </a:r>
            <a:r>
              <a:rPr lang="en-US" sz="1200" b="0" i="0" u="none" strike="noStrike" kern="1200" baseline="0" dirty="0" err="1">
                <a:solidFill>
                  <a:schemeClr val="tx1"/>
                </a:solidFill>
                <a:latin typeface="+mn-lt"/>
              </a:rPr>
              <a:t>Identificar</a:t>
            </a:r>
            <a:r>
              <a:rPr lang="en-US" sz="1200" b="0" i="0" u="none" strike="noStrike" kern="1200" baseline="0" dirty="0">
                <a:solidFill>
                  <a:schemeClr val="tx1"/>
                </a:solidFill>
                <a:latin typeface="+mn-lt"/>
              </a:rPr>
              <a:t> la necesidad de canales rápidos y eficientes para la cooperación internacional y los instrumentos disponibles, las formas en que se utilizan, los plazos y la efectividad</a:t>
            </a:r>
          </a:p>
          <a:p>
            <a:pPr algn="just"/>
            <a:r>
              <a:rPr lang="en-US" sz="1200" b="0" i="0" u="none" strike="noStrike" kern="1200" baseline="0" dirty="0">
                <a:solidFill>
                  <a:schemeClr val="tx1"/>
                </a:solidFill>
                <a:latin typeface="+mn-lt"/>
              </a:rPr>
              <a:t>- </a:t>
            </a:r>
            <a:r>
              <a:rPr lang="en-US" sz="1200" b="0" i="0" u="none" strike="noStrike" kern="1200" baseline="0" dirty="0" err="1">
                <a:solidFill>
                  <a:schemeClr val="tx1"/>
                </a:solidFill>
                <a:latin typeface="+mn-lt"/>
              </a:rPr>
              <a:t>Describir</a:t>
            </a:r>
            <a:r>
              <a:rPr lang="en-US" sz="1200" b="0" i="0" u="none" strike="noStrike" kern="1200" baseline="0" dirty="0">
                <a:solidFill>
                  <a:schemeClr val="tx1"/>
                </a:solidFill>
                <a:latin typeface="+mn-lt"/>
              </a:rPr>
              <a:t> los esfuerzos de las organizaciones internacionales en relación con la implementación de nuevas modalidades de cooperación internacional</a:t>
            </a:r>
          </a:p>
          <a:p>
            <a:pPr marL="171450" marR="0" indent="-171450" algn="just" defTabSz="457200" rtl="0" eaLnBrk="0" fontAlgn="base" latinLnBrk="0" hangingPunct="0">
              <a:lnSpc>
                <a:spcPct val="100000"/>
              </a:lnSpc>
              <a:spcBef>
                <a:spcPct val="30000"/>
              </a:spcBef>
              <a:spcAft>
                <a:spcPct val="0"/>
              </a:spcAft>
              <a:buClrTx/>
              <a:buSzTx/>
              <a:buFontTx/>
              <a:buChar char="-"/>
              <a:tabLst/>
              <a:defRPr/>
            </a:pPr>
            <a:r>
              <a:rPr lang="en-US" sz="1200" b="0" i="0" u="none" strike="noStrike" kern="1200" baseline="0" dirty="0" err="1">
                <a:solidFill>
                  <a:schemeClr val="tx1"/>
                </a:solidFill>
                <a:latin typeface="+mn-lt"/>
              </a:rPr>
              <a:t>Discutir</a:t>
            </a:r>
            <a:r>
              <a:rPr lang="en-US" sz="1200" b="0" i="0" u="none" strike="noStrike" kern="1200" baseline="0" dirty="0">
                <a:solidFill>
                  <a:schemeClr val="tx1"/>
                </a:solidFill>
                <a:latin typeface="+mn-lt"/>
              </a:rPr>
              <a:t> el Convenio de Budapest sobre ciberdelincuencia: identifique sus principios generales, las medidas provisionales y la red 24/7 de asistencia legal mutua.</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116</a:t>
            </a:fld>
            <a:endParaRPr lang="es-ES"/>
          </a:p>
        </p:txBody>
      </p:sp>
    </p:spTree>
    <p:extLst>
      <p:ext uri="{BB962C8B-B14F-4D97-AF65-F5344CB8AC3E}">
        <p14:creationId xmlns:p14="http://schemas.microsoft.com/office/powerpoint/2010/main" val="444931762"/>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kern="1200" dirty="0">
                <a:solidFill>
                  <a:schemeClr val="tx1"/>
                </a:solidFill>
                <a:effectLst/>
                <a:latin typeface="+mn-lt"/>
              </a:rPr>
              <a:t>El formador debe dar a los participantes la oportunidad de hacer cualquier </a:t>
            </a:r>
            <a:r>
              <a:rPr lang="en-GB" sz="1200" kern="1200" dirty="0" err="1">
                <a:solidFill>
                  <a:schemeClr val="tx1"/>
                </a:solidFill>
                <a:effectLst/>
                <a:latin typeface="+mn-lt"/>
              </a:rPr>
              <a:t>pregunta</a:t>
            </a:r>
            <a:r>
              <a:rPr lang="en-GB" sz="1200" kern="1200" dirty="0">
                <a:solidFill>
                  <a:schemeClr val="tx1"/>
                </a:solidFill>
                <a:effectLst/>
                <a:latin typeface="+mn-lt"/>
              </a:rPr>
              <a:t> </a:t>
            </a:r>
            <a:r>
              <a:rPr lang="en-GB" sz="1200" kern="1200" dirty="0" err="1">
                <a:solidFill>
                  <a:schemeClr val="tx1"/>
                </a:solidFill>
                <a:effectLst/>
                <a:latin typeface="+mn-lt"/>
              </a:rPr>
              <a:t>relacionada</a:t>
            </a:r>
            <a:r>
              <a:rPr lang="en-GB" sz="1200" kern="1200" dirty="0">
                <a:solidFill>
                  <a:schemeClr val="tx1"/>
                </a:solidFill>
                <a:effectLst/>
                <a:latin typeface="+mn-lt"/>
              </a:rPr>
              <a:t> con la lección.</a:t>
            </a:r>
          </a:p>
          <a:p>
            <a:r>
              <a:rPr lang="en-GB" sz="1200" kern="1200" dirty="0">
                <a:solidFill>
                  <a:schemeClr val="tx1"/>
                </a:solidFill>
                <a:effectLst/>
                <a:latin typeface="+mn-lt"/>
              </a:rPr>
              <a:t> </a:t>
            </a:r>
          </a:p>
          <a:p>
            <a:r>
              <a:rPr lang="en-GB" sz="1200" b="1" kern="1200" dirty="0">
                <a:solidFill>
                  <a:schemeClr val="tx1"/>
                </a:solidFill>
                <a:effectLst/>
                <a:latin typeface="+mn-lt"/>
              </a:rPr>
              <a:t>Ejercicios prácticos (si corresponde)</a:t>
            </a:r>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No hay </a:t>
            </a:r>
            <a:r>
              <a:rPr lang="en-GB" sz="1200" kern="1200" dirty="0" err="1">
                <a:solidFill>
                  <a:schemeClr val="tx1"/>
                </a:solidFill>
                <a:effectLst/>
                <a:latin typeface="+mn-lt"/>
              </a:rPr>
              <a:t>preparados</a:t>
            </a:r>
            <a:r>
              <a:rPr lang="en-GB" sz="1200" kern="1200" dirty="0">
                <a:solidFill>
                  <a:schemeClr val="tx1"/>
                </a:solidFill>
                <a:effectLst/>
                <a:latin typeface="+mn-lt"/>
              </a:rPr>
              <a:t> </a:t>
            </a:r>
            <a:r>
              <a:rPr lang="en-GB" sz="1200" kern="1200" dirty="0" err="1">
                <a:solidFill>
                  <a:schemeClr val="tx1"/>
                </a:solidFill>
                <a:effectLst/>
                <a:latin typeface="+mn-lt"/>
              </a:rPr>
              <a:t>ejercicios</a:t>
            </a:r>
            <a:r>
              <a:rPr lang="en-GB" sz="1200" kern="1200" dirty="0">
                <a:solidFill>
                  <a:schemeClr val="tx1"/>
                </a:solidFill>
                <a:effectLst/>
                <a:latin typeface="+mn-lt"/>
              </a:rPr>
              <a:t> prácticos para esta sesión</a:t>
            </a:r>
          </a:p>
          <a:p>
            <a:r>
              <a:rPr lang="en-GB" sz="1200" kern="1200" dirty="0">
                <a:solidFill>
                  <a:schemeClr val="tx1"/>
                </a:solidFill>
                <a:effectLst/>
                <a:latin typeface="+mn-lt"/>
              </a:rPr>
              <a:t> </a:t>
            </a:r>
          </a:p>
          <a:p>
            <a:r>
              <a:rPr lang="en-GB" sz="1200" b="1" kern="1200" dirty="0">
                <a:solidFill>
                  <a:schemeClr val="tx1"/>
                </a:solidFill>
                <a:effectLst/>
                <a:latin typeface="+mn-lt"/>
              </a:rPr>
              <a:t>Evaluación de conocimientos</a:t>
            </a:r>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El formador debe verificar el conocimiento haciendo preguntas relevantes de cada uno de los aspectos de la sesión.</a:t>
            </a:r>
            <a:endParaRPr lang="es-ES" dirty="0">
              <a:ea typeface="ＭＳ Ｐゴシック" pitchFamily="34" charset="-128"/>
            </a:endParaRP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78436AF2-B040-4FFE-8D6E-5F4B5D579413}" type="slidenum">
              <a:rPr lang="en-GB">
                <a:latin typeface="Calibri" pitchFamily="34" charset="0"/>
              </a:rPr>
              <a:pPr eaLnBrk="1" hangingPunct="1"/>
              <a:t>117</a:t>
            </a:fld>
            <a:endParaRPr lang="es-ES">
              <a:latin typeface="Calibri" pitchFamily="34" charset="0"/>
            </a:endParaRPr>
          </a:p>
        </p:txBody>
      </p:sp>
    </p:spTree>
    <p:extLst>
      <p:ext uri="{BB962C8B-B14F-4D97-AF65-F5344CB8AC3E}">
        <p14:creationId xmlns:p14="http://schemas.microsoft.com/office/powerpoint/2010/main" val="41824695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US" sz="1200" b="0" i="0" u="none" strike="noStrike" kern="1200" baseline="0" dirty="0">
                <a:solidFill>
                  <a:schemeClr val="tx1"/>
                </a:solidFill>
                <a:latin typeface="+mn-lt"/>
              </a:rPr>
              <a:t>Interpol es una organización internacional muy conocida, cuyos miembros son cuerpos policiales de todo el mundo. Interpol cuenta, </a:t>
            </a:r>
            <a:r>
              <a:rPr lang="en-US" sz="1200" b="0" i="0" u="none" strike="noStrike" kern="1200" baseline="0" dirty="0" err="1">
                <a:solidFill>
                  <a:schemeClr val="tx1"/>
                </a:solidFill>
                <a:latin typeface="+mn-lt"/>
              </a:rPr>
              <a:t>desde</a:t>
            </a:r>
            <a:r>
              <a:rPr lang="en-US" sz="1200" b="0" i="0" u="none" strike="noStrike" kern="1200" baseline="0" dirty="0">
                <a:solidFill>
                  <a:schemeClr val="tx1"/>
                </a:solidFill>
                <a:latin typeface="+mn-lt"/>
              </a:rPr>
              <a:t> enero de 2017, con 190 miembros de todos los continentes. Su objetivo es mejorar y facilitar la cooperación policial internacional. Con ese fin, Interpol organizó un sistema global de comunicación policial y desarrolló bases de datos específicas y análisis de información policial. </a:t>
            </a:r>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rPr>
              <a:t>Interpol fue una de las primeras instituciones internacionales que mostró preocupación por los problemas de ciberdelincuencia y una de las primeras en organizar grupos de discusión de expertos sobre el tema en 1995. Desde entonces, Interpol ha </a:t>
            </a:r>
            <a:r>
              <a:rPr lang="en-US" sz="1200" b="0" i="0" u="none" strike="noStrike" kern="1200" baseline="0" dirty="0" err="1">
                <a:solidFill>
                  <a:schemeClr val="tx1"/>
                </a:solidFill>
                <a:latin typeface="+mn-lt"/>
              </a:rPr>
              <a:t>desarrollado</a:t>
            </a:r>
            <a:r>
              <a:rPr lang="en-US" sz="1200" b="0" i="0" u="none" strike="noStrike" kern="1200" baseline="0" dirty="0">
                <a:solidFill>
                  <a:schemeClr val="tx1"/>
                </a:solidFill>
                <a:latin typeface="+mn-lt"/>
              </a:rPr>
              <a:t> esfuerzos para ayudar a la policía y otras agencias de aplicación de la ley de todo el mundo a fortalecer su capacidad para combatir el delito cibernético.</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11</a:t>
            </a:fld>
            <a:endParaRPr lang="es-ES"/>
          </a:p>
        </p:txBody>
      </p:sp>
    </p:spTree>
    <p:extLst>
      <p:ext uri="{BB962C8B-B14F-4D97-AF65-F5344CB8AC3E}">
        <p14:creationId xmlns:p14="http://schemas.microsoft.com/office/powerpoint/2010/main" val="750544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sz="1200" b="0" i="0" u="none" strike="noStrike" kern="1200" baseline="0" dirty="0">
                <a:solidFill>
                  <a:schemeClr val="tx1"/>
                </a:solidFill>
                <a:latin typeface="+mn-lt"/>
              </a:rPr>
              <a:t>Para lograr su objetivo, la Interpol construyó el sistema de comunicación web I-24/7, que mejoró significativamente el acceso de NCB a las bases de datos y servicios de INTERPOL. El objetivo de esta estructura era permitir a la policía identificar inmediatamente a expertos en otros países y obtener asistencia inmediata en investigaciones relacionadas con la informática y la recopilación de pruebas. Esta red está disponible las 24 horas del día, los siete días de la semana. El alcance de la I-24/7 es proporcionar acceso e intercambio de información e inteligencia policial entre sus miembros y proporcionar apoyo técnico y operativo. </a:t>
            </a:r>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rPr>
              <a:t>De hecho, el objetivo principal de la I-24/7 es garantizar que la información policial típica pueda intercambiarse lo más rápido posible, a través de canales específicos y apropiados de la Interpol; esto incluye información sobre sospechosos de terrorismo, personas buscadas, huellas dactilares, perfiles de ADN, documentos de viaje perdidos o robados, vehículos robados, obras de arte robadas, etc. Este tipo de información potencialmente importante proporcionada por Interpol es seguramente muy útil para investigaciones concretas. Sin embargo, precisamente por el alcance de la red, no puede utilizarse para solicitar urgentemente, por ejemplo, la conservación de los datos de la computadora o la conservación de los datos de tráfico o cualquier tipo de medida para obtener o </a:t>
            </a:r>
            <a:r>
              <a:rPr lang="en-US" sz="1200" b="0" i="0" u="none" strike="noStrike" kern="1200" baseline="0" dirty="0" err="1">
                <a:solidFill>
                  <a:schemeClr val="tx1"/>
                </a:solidFill>
                <a:latin typeface="+mn-lt"/>
              </a:rPr>
              <a:t>conservar</a:t>
            </a:r>
            <a:r>
              <a:rPr lang="en-US" sz="1200" b="0" i="0" u="none" strike="noStrike" kern="1200" baseline="0" dirty="0">
                <a:solidFill>
                  <a:schemeClr val="tx1"/>
                </a:solidFill>
                <a:latin typeface="+mn-lt"/>
              </a:rPr>
              <a:t> </a:t>
            </a:r>
            <a:r>
              <a:rPr lang="en-US" sz="1200" b="0" i="0" u="none" strike="noStrike" kern="1200" baseline="0" dirty="0" err="1">
                <a:solidFill>
                  <a:schemeClr val="tx1"/>
                </a:solidFill>
                <a:latin typeface="+mn-lt"/>
              </a:rPr>
              <a:t>pruebas</a:t>
            </a:r>
            <a:r>
              <a:rPr lang="en-US" sz="1200" b="0" i="0" u="none" strike="noStrike" kern="1200" baseline="0" dirty="0">
                <a:solidFill>
                  <a:schemeClr val="tx1"/>
                </a:solidFill>
                <a:latin typeface="+mn-lt"/>
              </a:rPr>
              <a:t>. En otras palabras, el tipo de cooperación que puede proporcionar esta red específica de Interpol se basa en los mismos principios que se aplican a la cooperación general de Interpol.</a:t>
            </a:r>
            <a:endParaRPr lang="es-ES" dirty="0"/>
          </a:p>
          <a:p>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solidFill>
                  <a:prstClr val="black"/>
                </a:solidFill>
              </a:rPr>
              <a:pPr>
                <a:defRPr/>
              </a:pPr>
              <a:t>12</a:t>
            </a:fld>
            <a:endParaRPr lang="es-ES">
              <a:solidFill>
                <a:prstClr val="black"/>
              </a:solidFill>
            </a:endParaRPr>
          </a:p>
        </p:txBody>
      </p:sp>
    </p:spTree>
    <p:extLst>
      <p:ext uri="{BB962C8B-B14F-4D97-AF65-F5344CB8AC3E}">
        <p14:creationId xmlns:p14="http://schemas.microsoft.com/office/powerpoint/2010/main" val="299083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sz="1200" b="0" i="0" u="none" strike="noStrike" kern="1200" baseline="0" dirty="0">
                <a:solidFill>
                  <a:schemeClr val="tx1"/>
                </a:solidFill>
                <a:latin typeface="+mn-lt"/>
              </a:rPr>
              <a:t>La Unión Europea apoya el Convenio de Budapest e incluso participó, en calidad de observador, en la redacción del Convenio. Desde entonces, la Unión Europea alentó a todos los </a:t>
            </a:r>
            <a:r>
              <a:rPr lang="en-US" sz="1200" b="0" i="0" u="none" strike="noStrike" kern="1200" baseline="0" dirty="0" err="1">
                <a:solidFill>
                  <a:schemeClr val="tx1"/>
                </a:solidFill>
                <a:latin typeface="+mn-lt"/>
              </a:rPr>
              <a:t>Estados</a:t>
            </a:r>
            <a:r>
              <a:rPr lang="en-US" sz="1200" b="0" i="0" u="none" strike="noStrike" kern="1200" baseline="0" dirty="0">
                <a:solidFill>
                  <a:schemeClr val="tx1"/>
                </a:solidFill>
                <a:latin typeface="+mn-lt"/>
              </a:rPr>
              <a:t> </a:t>
            </a:r>
            <a:r>
              <a:rPr lang="en-US" sz="1200" b="0" i="0" u="none" strike="noStrike" kern="1200" baseline="0" dirty="0" err="1">
                <a:solidFill>
                  <a:schemeClr val="tx1"/>
                </a:solidFill>
                <a:latin typeface="+mn-lt"/>
              </a:rPr>
              <a:t>miembros</a:t>
            </a:r>
            <a:r>
              <a:rPr lang="en-US" sz="1200" b="0" i="0" u="none" strike="noStrike" kern="1200" baseline="0" dirty="0">
                <a:solidFill>
                  <a:schemeClr val="tx1"/>
                </a:solidFill>
                <a:latin typeface="+mn-lt"/>
              </a:rPr>
              <a:t> a ratificar la Convenio. De hecho, un gran número de </a:t>
            </a:r>
            <a:r>
              <a:rPr lang="en-US" sz="1200" b="0" i="0" u="none" strike="noStrike" kern="1200" baseline="0" dirty="0" err="1">
                <a:solidFill>
                  <a:schemeClr val="tx1"/>
                </a:solidFill>
                <a:latin typeface="+mn-lt"/>
              </a:rPr>
              <a:t>Estados</a:t>
            </a:r>
            <a:r>
              <a:rPr lang="en-US" sz="1200" b="0" i="0" u="none" strike="noStrike" kern="1200" baseline="0" dirty="0">
                <a:solidFill>
                  <a:schemeClr val="tx1"/>
                </a:solidFill>
                <a:latin typeface="+mn-lt"/>
              </a:rPr>
              <a:t> </a:t>
            </a:r>
            <a:r>
              <a:rPr lang="en-US" sz="1200" b="0" i="0" u="none" strike="noStrike" kern="1200" baseline="0" dirty="0" err="1">
                <a:solidFill>
                  <a:schemeClr val="tx1"/>
                </a:solidFill>
                <a:latin typeface="+mn-lt"/>
              </a:rPr>
              <a:t>miembros</a:t>
            </a:r>
            <a:r>
              <a:rPr lang="en-US" sz="1200" b="0" i="0" u="none" strike="noStrike" kern="1200" baseline="0" dirty="0">
                <a:solidFill>
                  <a:schemeClr val="tx1"/>
                </a:solidFill>
                <a:latin typeface="+mn-lt"/>
              </a:rPr>
              <a:t> lo ratificaron y todos ellos ya lo firmaron.</a:t>
            </a:r>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rPr>
              <a:t>Por supuesto, dentro de la Unión, hay disponible una amplia gama de herramientas de cooperación internacional, incluso fuera de los enfoques más recientes, basados ​​en el principio de reconocimiento mutuo. La mayoría de las ventajas del sistema europeo se basan en la posibilidad de contactos directos entre las autoridades judiciales de cada Estado miembro. De acuerdo con esta posibilidad, cada juez o fiscal puede presentar directamente una solicitud a otro juez o fiscal. Esta es una herramienta muy fuerte que respeta la investigación, también es adecuada en asuntos de ciberdelincuencia.</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14</a:t>
            </a:fld>
            <a:endParaRPr lang="es-ES"/>
          </a:p>
        </p:txBody>
      </p:sp>
    </p:spTree>
    <p:extLst>
      <p:ext uri="{BB962C8B-B14F-4D97-AF65-F5344CB8AC3E}">
        <p14:creationId xmlns:p14="http://schemas.microsoft.com/office/powerpoint/2010/main" val="2371506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0" dirty="0"/>
              <a:t>Red de puntos de contacto de la Unión Europea 24/7</a:t>
            </a:r>
          </a:p>
          <a:p>
            <a:pPr algn="l"/>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rPr>
              <a:t>Además, en 2005, la Unión Europea adoptó un instrumento vinculante sobre, entre otras cosas, una red de puntos de contacto 24/7, en relación con las investigaciones de delitos cibernéticos: la Decisión marco 2005/222/JAI del Consejo, de 24 de febrero de 2005, sobre ataques contra los sistemas de información. Esta Decisión marco incluye, en particular, las normas relativas a la "red de puntos de contacto existentes": el artículo 11, 1, establece que todos los Estados miembros de la Unión </a:t>
            </a:r>
            <a:r>
              <a:rPr lang="en-US" sz="1200" b="0" i="0" u="none" strike="noStrike" kern="1200" baseline="0" dirty="0" err="1">
                <a:solidFill>
                  <a:schemeClr val="tx1"/>
                </a:solidFill>
                <a:latin typeface="+mn-lt"/>
              </a:rPr>
              <a:t>Europea</a:t>
            </a:r>
            <a:r>
              <a:rPr lang="en-US" sz="1200" b="0" i="0" u="none" strike="noStrike" kern="1200" baseline="0" dirty="0">
                <a:solidFill>
                  <a:schemeClr val="tx1"/>
                </a:solidFill>
                <a:latin typeface="+mn-lt"/>
              </a:rPr>
              <a:t> </a:t>
            </a:r>
            <a:r>
              <a:rPr lang="es-ES" dirty="0"/>
              <a:t>procurarán hacer uso de la red existente de puntos de contacto operativos disponibles las 24 horas del día todos los días de la semana</a:t>
            </a:r>
            <a:r>
              <a:rPr lang="en-US" sz="1200" b="0" i="0" u="none" strike="noStrike" kern="1200" baseline="0" dirty="0">
                <a:solidFill>
                  <a:schemeClr val="tx1"/>
                </a:solidFill>
                <a:latin typeface="+mn-lt"/>
              </a:rPr>
              <a:t>. Esta es una disposición relativa al intercambio de información relacionada con algunos delitos enumerados (acceso ilegal a los sistemas de información, interferencia ilegal del sistema, interferencia e instigación de datos ilegales, ayuda e instigación e intento de referirse al otro).</a:t>
            </a:r>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dirty="0"/>
              <a:t>No se dice en los artículos de la decisión marco, pero está claro que la </a:t>
            </a:r>
            <a:r>
              <a:rPr lang="en-US" sz="1200" b="0" i="1" u="none" strike="noStrike" kern="1200" baseline="0" dirty="0">
                <a:solidFill>
                  <a:schemeClr val="tx1"/>
                </a:solidFill>
                <a:latin typeface="+mn-lt"/>
              </a:rPr>
              <a:t>red existente</a:t>
            </a:r>
            <a:r>
              <a:rPr dirty="0"/>
              <a:t> es la red del G8/Consejo de Europa.</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15</a:t>
            </a:fld>
            <a:endParaRPr lang="es-ES"/>
          </a:p>
        </p:txBody>
      </p:sp>
    </p:spTree>
    <p:extLst>
      <p:ext uri="{BB962C8B-B14F-4D97-AF65-F5344CB8AC3E}">
        <p14:creationId xmlns:p14="http://schemas.microsoft.com/office/powerpoint/2010/main" val="21049838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rPr>
              <a:t>Europol</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Europol es una organización autónoma de la Unión Europea cuyo objetivo es mejorar la eficacia de la cooperación entre las autoridades policiales de cada Estado miembro de la Unión Europea. Sus actividades, desde 1999, incluyen facilitar el análisis de la información criminal y el intercambio de datos entre los </a:t>
            </a:r>
            <a:r>
              <a:rPr lang="en-US" sz="1200" b="0" i="0" u="none" strike="noStrike" kern="1200" baseline="0" dirty="0" err="1">
                <a:solidFill>
                  <a:schemeClr val="tx1"/>
                </a:solidFill>
                <a:latin typeface="+mn-lt"/>
              </a:rPr>
              <a:t>Estados</a:t>
            </a:r>
            <a:r>
              <a:rPr lang="en-US" sz="1200" b="0" i="0" u="none" strike="noStrike" kern="1200" baseline="0" dirty="0">
                <a:solidFill>
                  <a:schemeClr val="tx1"/>
                </a:solidFill>
                <a:latin typeface="+mn-lt"/>
              </a:rPr>
              <a:t> </a:t>
            </a:r>
            <a:r>
              <a:rPr lang="en-US" sz="1200" b="0" i="0" u="none" strike="noStrike" kern="1200" baseline="0" dirty="0" err="1">
                <a:solidFill>
                  <a:schemeClr val="tx1"/>
                </a:solidFill>
                <a:latin typeface="+mn-lt"/>
              </a:rPr>
              <a:t>miembros</a:t>
            </a:r>
            <a:r>
              <a:rPr lang="en-US" sz="1200" b="0" i="0" u="none" strike="noStrike" kern="1200" baseline="0" dirty="0">
                <a:solidFill>
                  <a:schemeClr val="tx1"/>
                </a:solidFill>
                <a:latin typeface="+mn-lt"/>
              </a:rPr>
              <a:t>. La ciberdelincuencia es una de las áreas de actividad más importantes de Europol. Entre muchas otras posibilidades, Europol puede ser un canal excelente para aumentar la eficacia de las disposiciones del artículo 26 del Convenio de Budapest, respetando la información espontánea. </a:t>
            </a:r>
          </a:p>
          <a:p>
            <a:r>
              <a:rPr lang="en-US" sz="1200" b="0" i="0" u="none" strike="noStrike" kern="1200" baseline="0" dirty="0">
                <a:solidFill>
                  <a:schemeClr val="tx1"/>
                </a:solidFill>
                <a:latin typeface="+mn-lt"/>
              </a:rPr>
              <a:t>En enero de 2013, se estableció el Centro Europeo de Ciberdelincuencia (EC3) en Europol. </a:t>
            </a:r>
            <a:r>
              <a:rPr dirty="0"/>
              <a:t>El EC3 coordina las actividades transfronterizas de aplicación de la ley contra los delitos informáticos y actúa como un centro de conocimientos técnicos sobre el tema.</a:t>
            </a:r>
            <a:endParaRPr lang="es-E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16</a:t>
            </a:fld>
            <a:endParaRPr lang="es-ES"/>
          </a:p>
        </p:txBody>
      </p:sp>
    </p:spTree>
    <p:extLst>
      <p:ext uri="{BB962C8B-B14F-4D97-AF65-F5344CB8AC3E}">
        <p14:creationId xmlns:p14="http://schemas.microsoft.com/office/powerpoint/2010/main" val="17018814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rPr>
              <a:t>Eurojust</a:t>
            </a:r>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Nadie sabe a dónde llegará Eurojust en el futuro, pero actualmente ya es una importante agencia de la Unión Europea que se dedica a la cooperación judicial (fiscal y judicial) entre los Estados miembros de la Unión Europea. El alcance de Eurojust es la cooperación internacional en la lucha contra el delito importante, a través de la coordinación de las actividades llevadas a cabo por las autoridades nacionales responsables de la investigación y el enjuiciamiento.</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En este contexto, Eurojust tiene competencias para promover la coordinación entre las autoridades competentes de los distintos Estados miembros y facilitar la aplicación de la asistencia judicial internacional mutua y de las solicitudes de extradición.</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Eurojust se creó con personalidad jurídica en diciembre de 2000, tras la recomendación formulada por el Consejo Europeo de Tampere y reúne a un representante de cada uno de los 27 Estados miembros. La "delincuencia informática" es una de las áreas de competencia de Eurojust.</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17</a:t>
            </a:fld>
            <a:endParaRPr lang="es-ES"/>
          </a:p>
        </p:txBody>
      </p:sp>
    </p:spTree>
    <p:extLst>
      <p:ext uri="{BB962C8B-B14F-4D97-AF65-F5344CB8AC3E}">
        <p14:creationId xmlns:p14="http://schemas.microsoft.com/office/powerpoint/2010/main" val="6152858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b="0" dirty="0"/>
              <a:t>Red Judicial Europea en Asuntos Penales</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En junio de 1998, se estableció la Red Judicial Europea en Materia Penal en la Unión Europea con el objetivo de luchar contra la delincuencia organizada y el terrorismo en la Unión Europea, a través del aumento y la simplificación de la cooperación entre las autoridades judiciales. De hecho, se trata de una red de puntos de contacto judiciales, que se basa en las autoridades centrales de cada Estado miembro responsables de la cooperación judicial internacional, los puntos de contacto nacionales en cada Estado miembro y, finalmente, los magistrados de enlace.</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Uno de los ámbitos de la Red Judicial Europea en Asuntos Penales es proporcionar información de antecedentes, disponible para los magistrados, a fin de facilitar la cooperación internacional entre diferentes organizaciones judiciales y órdenes judiciales. En este contexto, la Red Judicial Europea en Asuntos Penales desarrolló el Atlas, una herramienta informática que permite a los profesionales identificar fácilmente a las autoridades locales competentes en cada Estado Miembro para recibir y ejecutar una solicitud de asistencia judicial recíproca.</a:t>
            </a:r>
          </a:p>
          <a:p>
            <a:endParaRPr lang="es-ES" sz="1200" b="0" i="0" u="none" strike="noStrike" kern="1200" baseline="0" dirty="0">
              <a:solidFill>
                <a:schemeClr val="tx1"/>
              </a:solidFill>
              <a:latin typeface="+mn-lt"/>
              <a:ea typeface="ＭＳ Ｐゴシック" pitchFamily="-65" charset="-128"/>
            </a:endParaRPr>
          </a:p>
          <a:p>
            <a:r>
              <a:rPr lang="en-US" sz="1200" b="0" i="0" u="none" strike="noStrike" kern="1200" baseline="0" dirty="0">
                <a:solidFill>
                  <a:schemeClr val="tx1"/>
                </a:solidFill>
                <a:latin typeface="+mn-lt"/>
              </a:rPr>
              <a:t>Se supone que los puntos de contacto están disponibles para ser contactados por las autoridades judiciales locales a fin de facilitar la cooperación judicial entre los Estados miembros y apoyar también a esas autoridades para preparar solicitudes de cooperación judicial. </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Este tipo de red que permite la presentación rápida y sencilla de solicitudes de cooperación transfronteriza puede ser muy valiosa para reunir pruebas electrónicas.</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18</a:t>
            </a:fld>
            <a:endParaRPr lang="es-ES"/>
          </a:p>
        </p:txBody>
      </p:sp>
    </p:spTree>
    <p:extLst>
      <p:ext uri="{BB962C8B-B14F-4D97-AF65-F5344CB8AC3E}">
        <p14:creationId xmlns:p14="http://schemas.microsoft.com/office/powerpoint/2010/main" val="41634664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0" i="0" u="none" strike="noStrike" kern="1200" baseline="0" dirty="0">
                <a:solidFill>
                  <a:schemeClr val="tx1"/>
                </a:solidFill>
                <a:latin typeface="+mn-lt"/>
              </a:rPr>
              <a:t>Consejo Europeo</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El Convenio Europeo sobre Asistencia Mutua en Materia Penal del Consejo de Europa, de 1959, es el antecedente obvio del Convenio de Budapest sobre ciberdelincuencia. De hecho, el Convenio de Budapest no quiere abarcar todos los temas existentes sobre cooperación internacional; el texto solo se refiere a canales y modalidades de cooperación nuevos y previamente inexistentes o más rápidos.</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Todos los Estados miembros del Consejo de Europa ratificaron este Convenio, lo que significa que, de todas las Partes </a:t>
            </a:r>
            <a:r>
              <a:rPr lang="en-US" sz="1200" b="0" i="0" u="none" strike="noStrike" kern="1200" baseline="0" dirty="0" err="1">
                <a:solidFill>
                  <a:schemeClr val="tx1"/>
                </a:solidFill>
                <a:latin typeface="+mn-lt"/>
              </a:rPr>
              <a:t>en</a:t>
            </a:r>
            <a:r>
              <a:rPr lang="en-US" sz="1200" b="0" i="0" u="none" strike="noStrike" kern="1200" baseline="0" dirty="0">
                <a:solidFill>
                  <a:schemeClr val="tx1"/>
                </a:solidFill>
                <a:latin typeface="+mn-lt"/>
              </a:rPr>
              <a:t> el Convenio de Budapest, la única Parte no miembro de la Convenio de 1959 son los Estados Unidos de América.</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Este hecho atestigua el valor agregado del Convenio de Budapest al crear, por primera vez, un marco legal común para la cooperación policial y judicial internacional entre la mayoría de los Estados europeos y los Estados Unidos.</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Este es un aspecto particularmente importante porque el Artículo 14, 2, establece que los procedimientos de cooperación internacional del Convenio se aplicarán, además de los delitos establecidos de conformidad con los artículos 2 a 11 del Convenio, así como a otros delitos penales cometidos mediante un sistema informático y la recopilación de pruebas en formato electrónico de cualquier otro delito penal.</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solidFill>
                  <a:prstClr val="black"/>
                </a:solidFill>
              </a:rPr>
              <a:pPr>
                <a:defRPr/>
              </a:pPr>
              <a:t>19</a:t>
            </a:fld>
            <a:endParaRPr lang="es-ES">
              <a:solidFill>
                <a:prstClr val="black"/>
              </a:solidFill>
            </a:endParaRPr>
          </a:p>
        </p:txBody>
      </p:sp>
    </p:spTree>
    <p:extLst>
      <p:ext uri="{BB962C8B-B14F-4D97-AF65-F5344CB8AC3E}">
        <p14:creationId xmlns:p14="http://schemas.microsoft.com/office/powerpoint/2010/main" val="30981691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Asamblea General de las Naciones Unidas</a:t>
            </a:r>
          </a:p>
          <a:p>
            <a:endParaRPr lang="es-ES" dirty="0"/>
          </a:p>
          <a:p>
            <a:r>
              <a:rPr dirty="0"/>
              <a:t>La Asamblea General de las Naciones Unidas ha reconocido la importancia de las legislaciones eficaces sobre mejores prácticas en materia de ciberdelincuencia y los mecanismos funcionales de cooperación internacional para el intercambio de pruebas electrónicas y de otro tipo para combatir el uso indebido de las tecnologías de la información. </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20</a:t>
            </a:fld>
            <a:endParaRPr lang="es-ES"/>
          </a:p>
        </p:txBody>
      </p:sp>
    </p:spTree>
    <p:extLst>
      <p:ext uri="{BB962C8B-B14F-4D97-AF65-F5344CB8AC3E}">
        <p14:creationId xmlns:p14="http://schemas.microsoft.com/office/powerpoint/2010/main" val="3544283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200" kern="1200" dirty="0">
                <a:solidFill>
                  <a:schemeClr val="tx1"/>
                </a:solidFill>
                <a:effectLst/>
                <a:latin typeface="+mn-lt"/>
              </a:rPr>
              <a:t>La diapositiva de la agenda establece la estructura de esta lección. Es importante que el formador siga la agenda con los participantes desde el comienzo.</a:t>
            </a:r>
          </a:p>
          <a:p>
            <a:r>
              <a:rPr lang="en-GB" sz="1200" kern="1200" dirty="0">
                <a:solidFill>
                  <a:schemeClr val="tx1"/>
                </a:solidFill>
                <a:effectLst/>
                <a:latin typeface="+mn-lt"/>
              </a:rPr>
              <a:t> </a:t>
            </a:r>
          </a:p>
          <a:p>
            <a:r>
              <a:rPr lang="en-GB" sz="1200" kern="1200" dirty="0">
                <a:solidFill>
                  <a:schemeClr val="tx1"/>
                </a:solidFill>
                <a:effectLst/>
                <a:latin typeface="+mn-lt"/>
              </a:rPr>
              <a:t>La </a:t>
            </a:r>
            <a:r>
              <a:rPr lang="en-GB" sz="1200" kern="1200" dirty="0" err="1">
                <a:solidFill>
                  <a:schemeClr val="tx1"/>
                </a:solidFill>
                <a:effectLst/>
                <a:latin typeface="+mn-lt"/>
              </a:rPr>
              <a:t>Parte</a:t>
            </a:r>
            <a:r>
              <a:rPr lang="en-GB" sz="1200" kern="1200" dirty="0">
                <a:solidFill>
                  <a:schemeClr val="tx1"/>
                </a:solidFill>
                <a:effectLst/>
                <a:latin typeface="+mn-lt"/>
              </a:rPr>
              <a:t> </a:t>
            </a:r>
            <a:r>
              <a:rPr lang="en-GB" sz="1200" kern="1200" dirty="0" err="1">
                <a:solidFill>
                  <a:schemeClr val="tx1"/>
                </a:solidFill>
                <a:effectLst/>
                <a:latin typeface="+mn-lt"/>
              </a:rPr>
              <a:t>unode</a:t>
            </a:r>
            <a:r>
              <a:rPr lang="en-GB" sz="1200" kern="1200" dirty="0">
                <a:solidFill>
                  <a:schemeClr val="tx1"/>
                </a:solidFill>
                <a:effectLst/>
                <a:latin typeface="+mn-lt"/>
              </a:rPr>
              <a:t> la presentación se centrará en la dimensión internacional de la ciberdelincuencia, incluida la necesidad de cooperación internacional. Como este tema ya fue mencionado en otras sesiones, este será un enfoque muy breve.</a:t>
            </a:r>
          </a:p>
          <a:p>
            <a:r>
              <a:rPr lang="en-GB" sz="1200" kern="1200" dirty="0">
                <a:solidFill>
                  <a:schemeClr val="tx1"/>
                </a:solidFill>
                <a:effectLst/>
                <a:latin typeface="+mn-lt"/>
              </a:rPr>
              <a:t> </a:t>
            </a:r>
          </a:p>
          <a:p>
            <a:r>
              <a:rPr lang="en-GB" sz="1200" kern="1200" dirty="0">
                <a:solidFill>
                  <a:schemeClr val="tx1"/>
                </a:solidFill>
                <a:effectLst/>
                <a:latin typeface="+mn-lt"/>
              </a:rPr>
              <a:t>La Parte dos cubrirá las respuestas internacionales a la ciberdelincuencia, incluidos varios ejemplos de cooperación formal e informal a nivel internacional.</a:t>
            </a:r>
          </a:p>
          <a:p>
            <a:r>
              <a:rPr lang="en-GB" sz="1200" kern="1200" dirty="0">
                <a:solidFill>
                  <a:schemeClr val="tx1"/>
                </a:solidFill>
                <a:effectLst/>
                <a:latin typeface="+mn-lt"/>
              </a:rPr>
              <a:t> </a:t>
            </a:r>
          </a:p>
          <a:p>
            <a:r>
              <a:rPr lang="en-GB" sz="1200" kern="1200" dirty="0">
                <a:solidFill>
                  <a:schemeClr val="tx1"/>
                </a:solidFill>
                <a:effectLst/>
                <a:latin typeface="+mn-lt"/>
              </a:rPr>
              <a:t>La Parte tres presentará a los participantes del Convenio de Budapest sobre ciberdelincuencia y su importancia para facilitar la cooperación internacional entre los Estados.</a:t>
            </a:r>
          </a:p>
          <a:p>
            <a:r>
              <a:rPr lang="en-GB" sz="1200" kern="1200" dirty="0">
                <a:solidFill>
                  <a:schemeClr val="tx1"/>
                </a:solidFill>
                <a:effectLst/>
                <a:latin typeface="+mn-lt"/>
              </a:rPr>
              <a:t> </a:t>
            </a:r>
          </a:p>
          <a:p>
            <a:r>
              <a:rPr lang="en-GB" sz="1200" kern="1200" dirty="0">
                <a:solidFill>
                  <a:schemeClr val="tx1"/>
                </a:solidFill>
                <a:effectLst/>
                <a:latin typeface="+mn-lt"/>
              </a:rPr>
              <a:t>La Parte cuatro se centrará en los mecanismos e instrumentos de cooperación internacional en el Convenio de Budapest que permiten la cooperación internacional entre las partes en el Convenio de Budapest.</a:t>
            </a:r>
          </a:p>
          <a:p>
            <a:r>
              <a:rPr lang="en-GB" sz="1200" kern="1200" dirty="0">
                <a:solidFill>
                  <a:schemeClr val="tx1"/>
                </a:solidFill>
                <a:effectLst/>
                <a:latin typeface="+mn-lt"/>
              </a:rPr>
              <a:t> </a:t>
            </a:r>
          </a:p>
          <a:p>
            <a:r>
              <a:rPr lang="en-GB" sz="1200" kern="1200" dirty="0">
                <a:solidFill>
                  <a:schemeClr val="tx1"/>
                </a:solidFill>
                <a:effectLst/>
                <a:latin typeface="+mn-lt"/>
              </a:rPr>
              <a:t>La Parte cinco resumirá los conceptos clave cubiertos durante la lección.</a:t>
            </a:r>
            <a:endParaRPr lang="es-ES" sz="1200" kern="1200" noProof="0" dirty="0">
              <a:solidFill>
                <a:schemeClr val="tx1"/>
              </a:solidFill>
              <a:effectLst/>
              <a:latin typeface="+mn-lt"/>
              <a:ea typeface="ＭＳ Ｐゴシック" pitchFamily="-65" charset="-128"/>
              <a:cs typeface="ＭＳ Ｐゴシック" pitchFamily="-65" charset="-128"/>
            </a:endParaRPr>
          </a:p>
        </p:txBody>
      </p:sp>
      <p:sp>
        <p:nvSpPr>
          <p:cNvPr id="52228"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3DDDA47-6914-4BD8-9166-098A442EBF51}" type="slidenum">
              <a:rPr lang="en-US">
                <a:latin typeface="Calibri" pitchFamily="34" charset="0"/>
              </a:rPr>
              <a:pPr eaLnBrk="1" hangingPunct="1"/>
              <a:t>2</a:t>
            </a:fld>
            <a:endParaRPr lang="es-ES">
              <a:latin typeface="Calibri" pitchFamily="34" charset="0"/>
            </a:endParaRPr>
          </a:p>
        </p:txBody>
      </p:sp>
    </p:spTree>
    <p:extLst>
      <p:ext uri="{BB962C8B-B14F-4D97-AF65-F5344CB8AC3E}">
        <p14:creationId xmlns:p14="http://schemas.microsoft.com/office/powerpoint/2010/main" val="4287804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Subgrupo de delincuencia de alta tecnología del G8</a:t>
            </a:r>
          </a:p>
          <a:p>
            <a:endParaRPr lang="es-ES" dirty="0"/>
          </a:p>
          <a:p>
            <a:r>
              <a:rPr dirty="0"/>
              <a:t>En 1997, el G8 creó una red de puntos de contacto de 24 horas para casos que involucran prueba electrónica. Estos contactos están disponibles a todas horas, los 7 días de la semana, para recibir información y/o solicitudes de cooperación. </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21</a:t>
            </a:fld>
            <a:endParaRPr lang="es-ES"/>
          </a:p>
        </p:txBody>
      </p:sp>
    </p:spTree>
    <p:extLst>
      <p:ext uri="{BB962C8B-B14F-4D97-AF65-F5344CB8AC3E}">
        <p14:creationId xmlns:p14="http://schemas.microsoft.com/office/powerpoint/2010/main" val="2099020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El Convenio de la Unión Africana sobre Ciberseguridad y Protección de Datos Personales es un tratado multilateral firmado por miembros de la Unión Africana. Establece principios legislativos con respecto a:</a:t>
            </a:r>
          </a:p>
          <a:p>
            <a:pPr marL="228600" indent="-228600">
              <a:buAutoNum type="arabicPeriod"/>
            </a:pPr>
            <a:r>
              <a:rPr lang="en-US" sz="1200" b="0" i="0" kern="1200" dirty="0">
                <a:solidFill>
                  <a:schemeClr val="tx1"/>
                </a:solidFill>
                <a:effectLst/>
                <a:latin typeface="+mn-lt"/>
              </a:rPr>
              <a:t>transacciones electronicas</a:t>
            </a:r>
          </a:p>
          <a:p>
            <a:pPr marL="228600" indent="-228600">
              <a:buAutoNum type="arabicPeriod"/>
            </a:pPr>
            <a:r>
              <a:rPr lang="en-US" sz="1200" b="0" i="0" kern="1200" dirty="0">
                <a:solidFill>
                  <a:schemeClr val="tx1"/>
                </a:solidFill>
                <a:effectLst/>
                <a:latin typeface="+mn-lt"/>
              </a:rPr>
              <a:t>protección de datos personales</a:t>
            </a:r>
          </a:p>
          <a:p>
            <a:pPr marL="228600" indent="-228600">
              <a:buAutoNum type="arabicPeriod"/>
            </a:pPr>
            <a:r>
              <a:rPr lang="en-US" sz="1200" b="0" i="0" kern="1200" dirty="0">
                <a:solidFill>
                  <a:schemeClr val="tx1"/>
                </a:solidFill>
                <a:effectLst/>
                <a:latin typeface="+mn-lt"/>
              </a:rPr>
              <a:t>ciberseguridad y ciberdelincuencia</a:t>
            </a:r>
          </a:p>
          <a:p>
            <a:pPr marL="0" indent="0">
              <a:buNone/>
            </a:pPr>
            <a:endParaRPr lang="es-ES" sz="1200" b="0" i="0" kern="1200" dirty="0">
              <a:solidFill>
                <a:schemeClr val="tx1"/>
              </a:solidFill>
              <a:effectLst/>
              <a:latin typeface="+mn-lt"/>
              <a:ea typeface="ＭＳ Ｐゴシック" pitchFamily="-65" charset="-128"/>
            </a:endParaRPr>
          </a:p>
          <a:p>
            <a:pPr marL="0" indent="0">
              <a:buNone/>
            </a:pPr>
            <a:endParaRPr lang="es-ES" sz="1200" b="0" i="0" kern="1200" dirty="0">
              <a:solidFill>
                <a:schemeClr val="tx1"/>
              </a:solidFill>
              <a:effectLst/>
              <a:latin typeface="+mn-lt"/>
              <a:ea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23</a:t>
            </a:fld>
            <a:endParaRPr lang="es-ES"/>
          </a:p>
        </p:txBody>
      </p:sp>
    </p:spTree>
    <p:extLst>
      <p:ext uri="{BB962C8B-B14F-4D97-AF65-F5344CB8AC3E}">
        <p14:creationId xmlns:p14="http://schemas.microsoft.com/office/powerpoint/2010/main" val="29885965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tLang="en-US" sz="1200" dirty="0"/>
              <a:t>Commonwealth</a:t>
            </a:r>
            <a:endParaRPr dirty="0"/>
          </a:p>
          <a:p>
            <a:pPr algn="just"/>
            <a:endParaRPr lang="es-ES" dirty="0"/>
          </a:p>
          <a:p>
            <a:pPr algn="just"/>
            <a:r>
              <a:rPr dirty="0"/>
              <a:t>El Esquema de Harare es un </a:t>
            </a:r>
            <a:r>
              <a:rPr lang="es-ES" dirty="0"/>
              <a:t>e</a:t>
            </a:r>
            <a:r>
              <a:rPr dirty="0" err="1"/>
              <a:t>squema</a:t>
            </a:r>
            <a:r>
              <a:rPr dirty="0"/>
              <a:t> que permite un mayor nivel y alcance de cooperación entre los gobiernos de la </a:t>
            </a:r>
            <a:r>
              <a:rPr lang="en-GB" altLang="en-US" sz="1200" dirty="0"/>
              <a:t>Commonwealth</a:t>
            </a:r>
            <a:r>
              <a:rPr dirty="0"/>
              <a:t> en asuntos criminales, incluyendo asuntos de ciberdelincuencia. La asistencia incluye identificar y localizar personas, presentar documentos, examinar testigos, registrar y confiscar, obtener pruebas, facilitar la comparecencia personal de los testigos, efectuar un traslado temporal de las personas bajo custodia para comparecer como testigos, obtener la producción de registros judiciales u oficiales, y rastrear, registrar y confiscar el producto de los instrumentos del delito.</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24</a:t>
            </a:fld>
            <a:endParaRPr lang="es-ES"/>
          </a:p>
        </p:txBody>
      </p:sp>
    </p:spTree>
    <p:extLst>
      <p:ext uri="{BB962C8B-B14F-4D97-AF65-F5344CB8AC3E}">
        <p14:creationId xmlns:p14="http://schemas.microsoft.com/office/powerpoint/2010/main" val="28270288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dirty="0"/>
              <a:t>Los Tratados de Asistencia Legal Mutua (MLAT, por sus siglas en inglés) son un tipo formal de cooperación que se usa para el intercambio de información que se utilizará como prueba. Los MLAT generalmente contienen términos y condiciones detallados para la cooperación, y puede ser útil que el formador se indique los MLAT en los que ha participado el país en el que se está llevando a cabo la </a:t>
            </a:r>
            <a:r>
              <a:rPr dirty="0" err="1"/>
              <a:t>formación</a:t>
            </a:r>
            <a:r>
              <a:rPr lang="es-ES" dirty="0"/>
              <a:t>, en caso de que haya</a:t>
            </a:r>
            <a:r>
              <a:rPr dirty="0"/>
              <a:t>. </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25</a:t>
            </a:fld>
            <a:endParaRPr lang="es-ES"/>
          </a:p>
        </p:txBody>
      </p:sp>
    </p:spTree>
    <p:extLst>
      <p:ext uri="{BB962C8B-B14F-4D97-AF65-F5344CB8AC3E}">
        <p14:creationId xmlns:p14="http://schemas.microsoft.com/office/powerpoint/2010/main" val="2749758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dirty="0"/>
              <a:t>Leyes de asistencia judicial recíproca</a:t>
            </a:r>
          </a:p>
          <a:p>
            <a:pPr algn="just"/>
            <a:endParaRPr lang="es-ES" dirty="0"/>
          </a:p>
          <a:p>
            <a:pPr algn="just"/>
            <a:r>
              <a:rPr dirty="0"/>
              <a:t>El formador debe consultar la legislación local de asistencia judicial recíproca, si corresponde, para explicar las condiciones locales o los requisitos legales con respecto a la cooperación con otros países en asuntos relacionados con las pruebas electrónicas. </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26</a:t>
            </a:fld>
            <a:endParaRPr lang="es-ES"/>
          </a:p>
        </p:txBody>
      </p:sp>
    </p:spTree>
    <p:extLst>
      <p:ext uri="{BB962C8B-B14F-4D97-AF65-F5344CB8AC3E}">
        <p14:creationId xmlns:p14="http://schemas.microsoft.com/office/powerpoint/2010/main" val="459098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en-US" sz="1200" dirty="0"/>
              <a:t>Iniciativas privadas</a:t>
            </a:r>
          </a:p>
          <a:p>
            <a:pPr algn="just"/>
            <a:endParaRPr lang="es-ES" sz="1200" dirty="0"/>
          </a:p>
          <a:p>
            <a:pPr algn="just"/>
            <a:r>
              <a:rPr lang="en-US" sz="1200" dirty="0"/>
              <a:t>Varias iniciativas no gubernamentales también permiten y facilitan la cooperación informal con la aplicación de la ley en cuestiones relacionadas con la ciberdelincuencia. </a:t>
            </a:r>
          </a:p>
          <a:p>
            <a:pPr algn="just"/>
            <a:endParaRPr lang="es-ES" sz="1200" baseline="0" dirty="0"/>
          </a:p>
          <a:p>
            <a:pPr algn="just"/>
            <a:r>
              <a:rPr lang="en-US" sz="1200" baseline="0" dirty="0"/>
              <a:t>FIRST el Foro de Respuesta a Incidentes y Equipos de Seguridad. FIRST reúne a una variedad de equipos de respuesta a incidentes de seguridad informática de organizaciones gubernamentales, comerciales y educativas que intercambian información sobre nuevas vulnerabilidades y ataques actuales.</a:t>
            </a:r>
          </a:p>
          <a:p>
            <a:pPr algn="just"/>
            <a:endParaRPr lang="es-ES" sz="1200" baseline="0" dirty="0"/>
          </a:p>
          <a:p>
            <a:pPr algn="just"/>
            <a:r>
              <a:rPr lang="en-US" sz="1200" baseline="0" dirty="0"/>
              <a:t>IMPACT es la Asociación Internacional Multilateral Contra las Amenazas Cibernéticas, una asociación público-privada integral contra las amenazas cibernéticas. IMPACT sirve como una plataforma global políticamente neutral que reúne a los gobiernos del mundo, la industria y la academia para mejorar las capacidades de la comunidad mundial para hacer frente a las amenazas cibernéticas.</a:t>
            </a:r>
          </a:p>
          <a:p>
            <a:pPr algn="just"/>
            <a:endParaRPr lang="es-ES" sz="1200" baseline="0" dirty="0"/>
          </a:p>
          <a:p>
            <a:pPr algn="just"/>
            <a:r>
              <a:rPr lang="en-US" sz="1200" baseline="0" dirty="0"/>
              <a:t>APWG (Anti-Phishing Working Group) es una coalición internacional que unifica la respuesta global a la ciberdelincuencia en la industria, el gobierno y los sectores de aplicación de la ley y comunidades de ONG. APWG tiene una membresía de más de 1800 instituciones en todo el mundo. </a:t>
            </a:r>
            <a:r>
              <a:rPr dirty="0"/>
              <a:t>APWG administra cámaras de compensación para datos de eventos de máquina relacionados con la ciberdelincuencia y realiza el Simposio anual sobre investigación electrónica de delitos.</a:t>
            </a:r>
            <a:endParaRPr lang="es-ES" sz="1200" baseline="0" dirty="0"/>
          </a:p>
          <a:p>
            <a:pPr algn="just"/>
            <a:endParaRPr lang="es-ES" sz="1200" dirty="0"/>
          </a:p>
          <a:p>
            <a:pPr algn="just"/>
            <a:r>
              <a:rPr lang="en-US" sz="1200" dirty="0"/>
              <a:t>M3AAWG (Messaging, Malware y Mobile Anti-Abuse Working Group) es un foro internacional de la industria de tecnología de la información que trabaja para reducir la amenaza de bots, malware, spam, virus y ataques DoS.</a:t>
            </a:r>
            <a:endParaRPr lang="es-ES" sz="1200"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27</a:t>
            </a:fld>
            <a:endParaRPr lang="es-ES"/>
          </a:p>
        </p:txBody>
      </p:sp>
    </p:spTree>
    <p:extLst>
      <p:ext uri="{BB962C8B-B14F-4D97-AF65-F5344CB8AC3E}">
        <p14:creationId xmlns:p14="http://schemas.microsoft.com/office/powerpoint/2010/main" val="3716031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sz="1200" kern="1200" dirty="0">
                <a:solidFill>
                  <a:schemeClr val="tx1"/>
                </a:solidFill>
                <a:effectLst/>
                <a:latin typeface="+mn-lt"/>
              </a:rPr>
              <a:t>El formador debe dar a los participantes la oportunidad de realizar cualquier </a:t>
            </a:r>
            <a:r>
              <a:rPr lang="en-GB" sz="1200" kern="1200" dirty="0" err="1">
                <a:solidFill>
                  <a:schemeClr val="tx1"/>
                </a:solidFill>
                <a:effectLst/>
                <a:latin typeface="+mn-lt"/>
              </a:rPr>
              <a:t>pregunta</a:t>
            </a:r>
            <a:r>
              <a:rPr lang="en-GB" sz="1200" kern="1200" dirty="0">
                <a:solidFill>
                  <a:schemeClr val="tx1"/>
                </a:solidFill>
                <a:effectLst/>
                <a:latin typeface="+mn-lt"/>
              </a:rPr>
              <a:t> </a:t>
            </a:r>
            <a:r>
              <a:rPr lang="en-GB" sz="1200" kern="1200" dirty="0" err="1">
                <a:solidFill>
                  <a:schemeClr val="tx1"/>
                </a:solidFill>
                <a:effectLst/>
                <a:latin typeface="+mn-lt"/>
              </a:rPr>
              <a:t>relacionada</a:t>
            </a:r>
            <a:r>
              <a:rPr lang="en-GB" sz="1200" kern="1200" dirty="0">
                <a:solidFill>
                  <a:schemeClr val="tx1"/>
                </a:solidFill>
                <a:effectLst/>
                <a:latin typeface="+mn-lt"/>
              </a:rPr>
              <a:t> con la Parte dos de la lección.</a:t>
            </a:r>
            <a:endParaRPr lang="es-ES" dirty="0">
              <a:ea typeface="ＭＳ Ｐゴシック" pitchFamily="34" charset="-128"/>
            </a:endParaRPr>
          </a:p>
          <a:p>
            <a:pPr eaLnBrk="1" hangingPunct="1">
              <a:spcBef>
                <a:spcPct val="0"/>
              </a:spcBef>
            </a:pPr>
            <a:endParaRPr lang="es-ES" dirty="0">
              <a:ea typeface="ＭＳ Ｐゴシック" pitchFamily="34" charset="-128"/>
            </a:endParaRP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E694B5A-5926-4166-ADAD-265ACAB71C5E}" type="slidenum">
              <a:rPr lang="en-GB">
                <a:latin typeface="Calibri" pitchFamily="34" charset="0"/>
              </a:rPr>
              <a:pPr eaLnBrk="1" hangingPunct="1"/>
              <a:t>28</a:t>
            </a:fld>
            <a:endParaRPr lang="es-ES">
              <a:latin typeface="Calibri" pitchFamily="34" charset="0"/>
            </a:endParaRPr>
          </a:p>
        </p:txBody>
      </p:sp>
    </p:spTree>
    <p:extLst>
      <p:ext uri="{BB962C8B-B14F-4D97-AF65-F5344CB8AC3E}">
        <p14:creationId xmlns:p14="http://schemas.microsoft.com/office/powerpoint/2010/main" val="19454186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70000" lnSpcReduction="20000"/>
          </a:bodyPr>
          <a:lstStyle/>
          <a:p>
            <a:pPr algn="just"/>
            <a:r>
              <a:rPr dirty="0"/>
              <a:t>Como ya se mencionó en otras lecciones, el Convenio sobre Ciberdelincuencia del Consejo de Europa (ETS 185), también conocido como el Convenio de Budapest, se abrió a la firma el 23 de noviembre de 2001 en Budapest y entró en vigor en julio de 2004. Al 15 de junio de 2017, 52 Estados eran Partes en el Convenio y cuatro </a:t>
            </a:r>
            <a:r>
              <a:rPr dirty="0" err="1"/>
              <a:t>más</a:t>
            </a:r>
            <a:r>
              <a:rPr dirty="0"/>
              <a:t> l</a:t>
            </a:r>
            <a:r>
              <a:rPr lang="es-ES" dirty="0"/>
              <a:t>o</a:t>
            </a:r>
            <a:r>
              <a:rPr dirty="0"/>
              <a:t> firmaron.</a:t>
            </a:r>
            <a:r>
              <a:rPr lang="en-GB" sz="1200" b="0" i="0" u="none" strike="noStrike" kern="1200" baseline="0" noProof="0" dirty="0">
                <a:solidFill>
                  <a:schemeClr val="tx1"/>
                </a:solidFill>
                <a:latin typeface="+mn-lt"/>
              </a:rPr>
              <a:t> </a:t>
            </a:r>
          </a:p>
          <a:p>
            <a:pPr>
              <a:defRPr/>
            </a:pPr>
            <a:endParaRPr lang="es-ES" noProof="0" dirty="0"/>
          </a:p>
          <a:p>
            <a:pPr>
              <a:buFont typeface="Arial" pitchFamily="34" charset="0"/>
              <a:buNone/>
              <a:defRPr/>
            </a:pPr>
            <a:r>
              <a:rPr lang="en-GB" noProof="0" dirty="0"/>
              <a:t>Además, muchos otros países utilizan el Convenio de Budapest como una guía para la legislación nacional.</a:t>
            </a:r>
          </a:p>
          <a:p>
            <a:pPr>
              <a:defRPr/>
            </a:pPr>
            <a:r>
              <a:rPr lang="en-GB" noProof="0" dirty="0"/>
              <a:t> </a:t>
            </a:r>
          </a:p>
          <a:p>
            <a:pPr algn="just"/>
            <a:r>
              <a:rPr lang="en-GB" sz="1200" b="0" i="0" u="none" strike="noStrike" kern="1200" baseline="0" noProof="0" dirty="0">
                <a:solidFill>
                  <a:schemeClr val="tx1"/>
                </a:solidFill>
                <a:latin typeface="+mn-lt"/>
              </a:rPr>
              <a:t>En casos concretos de investigaciones sobre cuestiones de ciberdelincuencia, las Partes del Convenio obtienen la posibilidad de utilizar, sobre todo cuando se requiere cooperación internacional, herramientas de investigación nuevas y muy innovadoras.</a:t>
            </a:r>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rPr>
              <a:t>Estas nuevas posibilidades se pueden utilizar cuando el delito objeto de investigación es uno de los delitos descritos </a:t>
            </a:r>
            <a:r>
              <a:rPr lang="en-US" sz="1200" b="0" i="0" u="none" strike="noStrike" kern="1200" baseline="0" dirty="0" err="1">
                <a:solidFill>
                  <a:schemeClr val="tx1"/>
                </a:solidFill>
                <a:latin typeface="+mn-lt"/>
              </a:rPr>
              <a:t>en</a:t>
            </a:r>
            <a:r>
              <a:rPr lang="en-US" sz="1200" b="0" i="0" u="none" strike="noStrike" kern="1200" baseline="0" dirty="0">
                <a:solidFill>
                  <a:schemeClr val="tx1"/>
                </a:solidFill>
                <a:latin typeface="+mn-lt"/>
              </a:rPr>
              <a:t> el Convenio, pero también en otros casos, si el delito se cometió mediante un sistema informático o si la prueba del delito se registra o almacena en medios digitales. Así lo establece el artículo 14 del Convenio.</a:t>
            </a:r>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rPr>
              <a:t>Era la primera vez que la comunidad internacional realizaba esfuerzos concertados para llegar a un acuerdo sobre un tratado universal sobre cuestiones relacionadas con la ciberdelincuencia y las pruebas electrónicas, con la esperanza de que, con el tiempo, la mayoría de los Estados se uniera a su propósito. Hoy en día, sigue siendo el primer y único instrumento internacional vinculante sobre ciberdelincuencia. </a:t>
            </a:r>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dirty="0"/>
              <a:t>Cada país que ratifica el Convenio y se convierte en Parte gana en el proceso un acceso muy relevante a un </a:t>
            </a:r>
            <a:r>
              <a:rPr i="1" dirty="0"/>
              <a:t>forum</a:t>
            </a:r>
            <a:r>
              <a:rPr dirty="0"/>
              <a:t> universal de cooperación, tanto con las fuerzas policiales como con los órganos judiciales.</a:t>
            </a:r>
            <a:r>
              <a:rPr lang="en-US" sz="1200" b="0" i="0" u="none" strike="noStrike" kern="1200" baseline="0" dirty="0">
                <a:solidFill>
                  <a:schemeClr val="tx1"/>
                </a:solidFill>
                <a:latin typeface="+mn-lt"/>
              </a:rPr>
              <a:t> El Convenio introduce nuevos canales para la cooperación internacional.</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Algunas de sus disposiciones son altamente innovadoras y excepcionales, pero pueden considerarse como respuestas adecuadas y necesarias para las nuevas realidades de la ciberdelincuencia.</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Sin embargo, el Convenio sobre Ciberdelincuencia no pretende ser el único instrumento internacional vinculante sobre cooperación internacional. El Convenio, en su artículo 23, asume que el </a:t>
            </a:r>
            <a:r>
              <a:rPr lang="en-US" sz="1200" b="0" i="0" u="none" strike="noStrike" kern="1200" baseline="0" dirty="0" err="1">
                <a:solidFill>
                  <a:schemeClr val="tx1"/>
                </a:solidFill>
                <a:latin typeface="+mn-lt"/>
              </a:rPr>
              <a:t>Convenio</a:t>
            </a:r>
            <a:r>
              <a:rPr lang="en-US" sz="1200" b="0" i="0" u="none" strike="noStrike" kern="1200" baseline="0" dirty="0">
                <a:solidFill>
                  <a:schemeClr val="tx1"/>
                </a:solidFill>
                <a:latin typeface="+mn-lt"/>
              </a:rPr>
              <a:t> </a:t>
            </a:r>
            <a:r>
              <a:rPr lang="en-US" sz="1200" b="0" i="0" u="none" strike="noStrike" kern="1200" baseline="0" dirty="0" err="1">
                <a:solidFill>
                  <a:schemeClr val="tx1"/>
                </a:solidFill>
                <a:latin typeface="+mn-lt"/>
              </a:rPr>
              <a:t>mismo</a:t>
            </a:r>
            <a:r>
              <a:rPr lang="en-US" sz="1200" b="0" i="0" u="none" strike="noStrike" kern="1200" baseline="0" dirty="0">
                <a:solidFill>
                  <a:schemeClr val="tx1"/>
                </a:solidFill>
                <a:latin typeface="+mn-lt"/>
              </a:rPr>
              <a:t> será aplicable en el marco de otros instrumentos pertinentes vigentes sobre cooperación internacional en asuntos penales. En consecuencia, el Artículo 27 describe los principios generales que deben observarse en ausencia de convenciones o tratados internacionales aplicables.</a:t>
            </a:r>
          </a:p>
          <a:p>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r>
              <a:rPr lang="en-US" sz="1200" b="0" i="0" u="none" strike="noStrike" kern="1200" baseline="0" dirty="0">
                <a:solidFill>
                  <a:schemeClr val="tx1"/>
                </a:solidFill>
                <a:latin typeface="+mn-lt"/>
              </a:rPr>
              <a:t>Por otro lado, debe subrayarse que las reglas introducidas por los artículos del Convenio crean nuevas herramientas y canales de cooperación entre las Partes que no estaban permitidos por ningún instrumento anterior.</a:t>
            </a:r>
            <a:endParaRPr lang="es-ES" dirty="0"/>
          </a:p>
        </p:txBody>
      </p:sp>
      <p:sp>
        <p:nvSpPr>
          <p:cNvPr id="11162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6CF0EAB-CC8F-4972-BB5F-2977A2D3013F}" type="slidenum">
              <a:rPr lang="en-US" altLang="en-US" smtClean="0">
                <a:cs typeface="Arial" charset="0"/>
              </a:rPr>
              <a:pPr eaLnBrk="1" hangingPunct="1">
                <a:spcBef>
                  <a:spcPct val="0"/>
                </a:spcBef>
              </a:pPr>
              <a:t>30</a:t>
            </a:fld>
            <a:endParaRPr lang="es-ES" altLang="en-US">
              <a:cs typeface="Arial" charset="0"/>
            </a:endParaRPr>
          </a:p>
        </p:txBody>
      </p:sp>
    </p:spTree>
    <p:extLst>
      <p:ext uri="{BB962C8B-B14F-4D97-AF65-F5344CB8AC3E}">
        <p14:creationId xmlns:p14="http://schemas.microsoft.com/office/powerpoint/2010/main" val="32522242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t-PT">
              <a:ea typeface="ＭＳ Ｐゴシック" pitchFamily="34" charset="-128"/>
            </a:endParaRPr>
          </a:p>
        </p:txBody>
      </p:sp>
    </p:spTree>
    <p:extLst>
      <p:ext uri="{BB962C8B-B14F-4D97-AF65-F5344CB8AC3E}">
        <p14:creationId xmlns:p14="http://schemas.microsoft.com/office/powerpoint/2010/main" val="24682611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sz="1200" kern="1200" dirty="0">
                <a:solidFill>
                  <a:schemeClr val="tx1"/>
                </a:solidFill>
                <a:effectLst/>
                <a:latin typeface="+mn-lt"/>
              </a:rPr>
              <a:t>El formador debe dar a los participantes la oportunidad de realizar cualquier </a:t>
            </a:r>
            <a:r>
              <a:rPr lang="en-GB" sz="1200" kern="1200" dirty="0" err="1">
                <a:solidFill>
                  <a:schemeClr val="tx1"/>
                </a:solidFill>
                <a:effectLst/>
                <a:latin typeface="+mn-lt"/>
              </a:rPr>
              <a:t>pregunta</a:t>
            </a:r>
            <a:r>
              <a:rPr lang="en-GB" sz="1200" kern="1200" dirty="0">
                <a:solidFill>
                  <a:schemeClr val="tx1"/>
                </a:solidFill>
                <a:effectLst/>
                <a:latin typeface="+mn-lt"/>
              </a:rPr>
              <a:t> </a:t>
            </a:r>
            <a:r>
              <a:rPr lang="en-GB" sz="1200" kern="1200" dirty="0" err="1">
                <a:solidFill>
                  <a:schemeClr val="tx1"/>
                </a:solidFill>
                <a:effectLst/>
                <a:latin typeface="+mn-lt"/>
              </a:rPr>
              <a:t>relacionada</a:t>
            </a:r>
            <a:r>
              <a:rPr lang="en-GB" sz="1200" kern="1200" dirty="0">
                <a:solidFill>
                  <a:schemeClr val="tx1"/>
                </a:solidFill>
                <a:effectLst/>
                <a:latin typeface="+mn-lt"/>
              </a:rPr>
              <a:t> con la Parte tres de la lección.</a:t>
            </a:r>
            <a:endParaRPr lang="es-ES" dirty="0">
              <a:ea typeface="ＭＳ Ｐゴシック" pitchFamily="34" charset="-128"/>
            </a:endParaRPr>
          </a:p>
          <a:p>
            <a:pPr eaLnBrk="1" hangingPunct="1">
              <a:spcBef>
                <a:spcPct val="0"/>
              </a:spcBef>
            </a:pPr>
            <a:endParaRPr lang="es-ES" dirty="0">
              <a:ea typeface="ＭＳ Ｐゴシック" pitchFamily="34" charset="-128"/>
            </a:endParaRP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5603C85-B197-4F94-B633-6E64C90B6B68}" type="slidenum">
              <a:rPr lang="en-GB">
                <a:latin typeface="Calibri" pitchFamily="34" charset="0"/>
              </a:rPr>
              <a:pPr eaLnBrk="1" hangingPunct="1"/>
              <a:t>34</a:t>
            </a:fld>
            <a:endParaRPr lang="es-ES">
              <a:latin typeface="Calibri" pitchFamily="34" charset="0"/>
            </a:endParaRPr>
          </a:p>
        </p:txBody>
      </p:sp>
    </p:spTree>
    <p:extLst>
      <p:ext uri="{BB962C8B-B14F-4D97-AF65-F5344CB8AC3E}">
        <p14:creationId xmlns:p14="http://schemas.microsoft.com/office/powerpoint/2010/main" val="1237755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effectLst/>
                <a:latin typeface="+mn-lt"/>
              </a:rPr>
              <a:t>Objetivos de la sesión</a:t>
            </a:r>
          </a:p>
          <a:p>
            <a:r>
              <a:rPr lang="en-GB" sz="1200" kern="1200" dirty="0">
                <a:solidFill>
                  <a:schemeClr val="tx1"/>
                </a:solidFill>
                <a:effectLst/>
                <a:latin typeface="+mn-lt"/>
              </a:rPr>
              <a:t> </a:t>
            </a:r>
          </a:p>
          <a:p>
            <a:r>
              <a:rPr lang="en-GB" sz="1200" kern="1200" dirty="0">
                <a:solidFill>
                  <a:schemeClr val="tx1"/>
                </a:solidFill>
                <a:effectLst/>
                <a:latin typeface="+mn-lt"/>
              </a:rPr>
              <a:t>El objetivo de esta sesión es, en general, reconocer la dimensión global de Internet y la dimensión internacional o transnacional de la ciberdelincuencia. </a:t>
            </a:r>
          </a:p>
          <a:p>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Se hará referencia a la cooperación internacional y los instrumentos disponibles para la cooperación internacional en el campo de la ciberdelincuencia. </a:t>
            </a:r>
          </a:p>
          <a:p>
            <a:r>
              <a:rPr lang="en-GB" sz="1200" kern="1200" dirty="0">
                <a:solidFill>
                  <a:schemeClr val="tx1"/>
                </a:solidFill>
                <a:effectLst/>
                <a:latin typeface="+mn-lt"/>
              </a:rPr>
              <a:t> </a:t>
            </a:r>
          </a:p>
          <a:p>
            <a:r>
              <a:rPr lang="en-GB" sz="1200" kern="1200" dirty="0">
                <a:solidFill>
                  <a:schemeClr val="tx1"/>
                </a:solidFill>
                <a:effectLst/>
                <a:latin typeface="+mn-lt"/>
              </a:rPr>
              <a:t>Se subrayará la necesidad de canales muy rápidos y eficientes para la cooperación internacional, además de proporcionar una descripción de los instrumentos disponibles para dicha cooperación.</a:t>
            </a:r>
          </a:p>
          <a:p>
            <a:r>
              <a:rPr lang="en-GB" sz="1200" kern="1200" dirty="0">
                <a:solidFill>
                  <a:schemeClr val="tx1"/>
                </a:solidFill>
                <a:effectLst/>
                <a:latin typeface="+mn-lt"/>
              </a:rPr>
              <a:t> </a:t>
            </a:r>
          </a:p>
          <a:p>
            <a:r>
              <a:rPr lang="en-GB" sz="1200" kern="1200" dirty="0">
                <a:solidFill>
                  <a:schemeClr val="tx1"/>
                </a:solidFill>
                <a:effectLst/>
                <a:latin typeface="+mn-lt"/>
              </a:rPr>
              <a:t>Además, la lección proporcionará una visión general de los esfuerzos de las organizaciones internacionales con respecto a la implementación de nuevas modalidades de cooperación internacional.</a:t>
            </a:r>
          </a:p>
          <a:p>
            <a:r>
              <a:rPr lang="en-GB" sz="1200" kern="1200" dirty="0">
                <a:solidFill>
                  <a:schemeClr val="tx1"/>
                </a:solidFill>
                <a:effectLst/>
                <a:latin typeface="+mn-lt"/>
              </a:rPr>
              <a:t> </a:t>
            </a:r>
          </a:p>
          <a:p>
            <a:r>
              <a:rPr lang="en-GB" sz="1200" kern="1200" dirty="0">
                <a:solidFill>
                  <a:schemeClr val="tx1"/>
                </a:solidFill>
                <a:effectLst/>
                <a:latin typeface="+mn-lt"/>
              </a:rPr>
              <a:t>En particular, se hará referencia al Convenio de Budapest sobre ciberdelincuencia, identificando sus principios generales, las medidas provisionales y la red 24/7 de asistencia judicial recíproca.</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3</a:t>
            </a:fld>
            <a:endParaRPr lang="es-ES"/>
          </a:p>
        </p:txBody>
      </p:sp>
    </p:spTree>
    <p:extLst>
      <p:ext uri="{BB962C8B-B14F-4D97-AF65-F5344CB8AC3E}">
        <p14:creationId xmlns:p14="http://schemas.microsoft.com/office/powerpoint/2010/main" val="957281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en-US" sz="1200" b="0" i="0" u="none" strike="noStrike" kern="1200" baseline="0" dirty="0">
                <a:solidFill>
                  <a:schemeClr val="tx1"/>
                </a:solidFill>
                <a:latin typeface="+mn-lt"/>
              </a:rPr>
              <a:t>Las reglas de la Convenio, con respecto a la cooperación internacional, se describen en el capítulo III del Convenio. La mayoría de las reglas bajo este capítulo son reglas de operación y procedimiento, también comunes a otras convenciones internacionales. Otras son muy innovadoras y deben explorarse con más detalle.</a:t>
            </a:r>
            <a:endParaRPr lang="es-ES" dirty="0"/>
          </a:p>
          <a:p>
            <a:pPr algn="just"/>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35</a:t>
            </a:fld>
            <a:endParaRPr lang="es-ES"/>
          </a:p>
        </p:txBody>
      </p:sp>
    </p:spTree>
    <p:extLst>
      <p:ext uri="{BB962C8B-B14F-4D97-AF65-F5344CB8AC3E}">
        <p14:creationId xmlns:p14="http://schemas.microsoft.com/office/powerpoint/2010/main" val="17178849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kern="1200" dirty="0">
                <a:solidFill>
                  <a:schemeClr val="tx1"/>
                </a:solidFill>
                <a:effectLst/>
                <a:latin typeface="+mn-lt"/>
              </a:rPr>
              <a:t>Artículo 26 – Información espontánea</a:t>
            </a:r>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  </a:t>
            </a:r>
          </a:p>
          <a:p>
            <a:r>
              <a:rPr lang="en-GB" sz="1200" kern="1200" dirty="0">
                <a:solidFill>
                  <a:schemeClr val="tx1"/>
                </a:solidFill>
                <a:effectLst/>
                <a:latin typeface="+mn-lt"/>
              </a:rPr>
              <a:t>El artículo 26 describe la situación que ocurre cuando las autoridades de una Parte, durante una investigación nacional, descubren que parte de la información que obtuvieron debe enviarse a las autoridades de otra Parte, pero sin haber recibido una solicitud de este estado. </a:t>
            </a:r>
          </a:p>
          <a:p>
            <a:r>
              <a:rPr lang="en-US" sz="1200" u="none" strike="noStrike" kern="1200" dirty="0">
                <a:solidFill>
                  <a:schemeClr val="tx1"/>
                </a:solidFill>
                <a:effectLst/>
                <a:latin typeface="+mn-lt"/>
              </a:rPr>
              <a:t> </a:t>
            </a:r>
            <a:endParaRPr lang="es-ES" sz="1200" kern="1200" dirty="0">
              <a:solidFill>
                <a:schemeClr val="tx1"/>
              </a:solidFill>
              <a:effectLst/>
              <a:latin typeface="+mn-lt"/>
              <a:ea typeface="ＭＳ Ｐゴシック" pitchFamily="-65" charset="-128"/>
              <a:cs typeface="ＭＳ Ｐゴシック" pitchFamily="-65" charset="-128"/>
            </a:endParaRPr>
          </a:p>
          <a:p>
            <a:r>
              <a:rPr lang="en-US" sz="1200" kern="1200" dirty="0">
                <a:solidFill>
                  <a:schemeClr val="tx1"/>
                </a:solidFill>
                <a:effectLst/>
                <a:latin typeface="+mn-lt"/>
              </a:rPr>
              <a:t>De hecho, cada vez con mayor frecuencia, una Parte posee información valiosa que considera que puede ayudar a otra Parte en una investigación o procedimiento penal, y que la Parte que realiza la investigación o el procedimiento desconoce. </a:t>
            </a:r>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 </a:t>
            </a:r>
          </a:p>
          <a:p>
            <a:r>
              <a:rPr lang="en-GB" sz="1200" kern="1200" dirty="0">
                <a:solidFill>
                  <a:schemeClr val="tx1"/>
                </a:solidFill>
                <a:effectLst/>
                <a:latin typeface="+mn-lt"/>
              </a:rPr>
              <a:t>Esto puede hacerse si la información parece ser útil o necesaria para iniciar una investigación con respecto a un delito en el marco del Convenio. </a:t>
            </a:r>
          </a:p>
          <a:p>
            <a:r>
              <a:rPr lang="en-GB" sz="1200" kern="1200" dirty="0">
                <a:solidFill>
                  <a:schemeClr val="tx1"/>
                </a:solidFill>
                <a:effectLst/>
                <a:latin typeface="+mn-lt"/>
              </a:rPr>
              <a:t> </a:t>
            </a:r>
          </a:p>
          <a:p>
            <a:r>
              <a:rPr lang="en-GB" sz="1200" kern="1200" dirty="0">
                <a:solidFill>
                  <a:schemeClr val="tx1"/>
                </a:solidFill>
                <a:effectLst/>
                <a:latin typeface="+mn-lt"/>
              </a:rPr>
              <a:t>Si bien en el pasado la asistencia mutua solía ser pasiva - el estado A solicitaba asistencia del estado B - el Convenio alienta un enfoque más proactivo. </a:t>
            </a:r>
          </a:p>
          <a:p>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Sin embargo, este suministro "espontáneo" de información, de acuerdo con el artículo 26, punto 2, puede estar sujeto a ciertas condiciones, como por ejemplo la solicitud de confidencialidad o condiciones en relación con el uso de la información.</a:t>
            </a:r>
            <a:r>
              <a:rPr lang="en-GB" sz="1200" i="0" kern="1200" dirty="0">
                <a:solidFill>
                  <a:schemeClr val="tx1"/>
                </a:solidFill>
                <a:effectLst/>
                <a:latin typeface="+mn-lt"/>
              </a:rPr>
              <a:t> En particular, la confidencialidad será una consideración importante en los casos en que los intereses importantes del Estado proveedor puedan ponerse en peligro si la información se hiciera pública (por ejemplo, cuando sea necesario proteger la identidad de los medios de recopilación de la información o el hecho de que un grupo criminal está siendo investigado). Si una nueva investigación del Estado receptor revela que el Estado receptor no podrá cumplir una condición solicitada por el Estado proveedor (por ejemplo, cuando el Estado receptor no puede cumplir con una condición de confidencialidad porque la información es necesaria como prueba para ser utilizada en un juicio público), la Parte receptora asesorará a la Parte proveedora, que luego tiene la opción de no proporcionar la información. Si la Parte receptora acepta la condición, sin embargo, debe cumplirla.</a:t>
            </a:r>
            <a:endParaRPr lang="es-ES" i="0" dirty="0">
              <a:effectLst/>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36</a:t>
            </a:fld>
            <a:endParaRPr lang="es-ES"/>
          </a:p>
        </p:txBody>
      </p:sp>
    </p:spTree>
    <p:extLst>
      <p:ext uri="{BB962C8B-B14F-4D97-AF65-F5344CB8AC3E}">
        <p14:creationId xmlns:p14="http://schemas.microsoft.com/office/powerpoint/2010/main" val="2924805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a:t>Esta diapositiva muestra el texto completo del Artículo 26, </a:t>
            </a:r>
            <a:r>
              <a:rPr lang="en-US" u="none" baseline="0" dirty="0">
                <a:solidFill>
                  <a:srgbClr val="FF0000"/>
                </a:solidFill>
              </a:rPr>
              <a:t>§1.</a:t>
            </a:r>
            <a:endParaRPr lang="es-E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37</a:t>
            </a:fld>
            <a:endParaRPr lang="es-ES"/>
          </a:p>
        </p:txBody>
      </p:sp>
    </p:spTree>
    <p:extLst>
      <p:ext uri="{BB962C8B-B14F-4D97-AF65-F5344CB8AC3E}">
        <p14:creationId xmlns:p14="http://schemas.microsoft.com/office/powerpoint/2010/main" val="16379907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a:t>Esta diapositiva muestra el texto completo del Artículo 26, </a:t>
            </a:r>
            <a:r>
              <a:rPr lang="en-US" u="none" baseline="0" dirty="0">
                <a:solidFill>
                  <a:srgbClr val="FF0000"/>
                </a:solidFill>
              </a:rPr>
              <a:t>§2.</a:t>
            </a:r>
            <a:endParaRPr lang="es-E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38</a:t>
            </a:fld>
            <a:endParaRPr lang="es-ES"/>
          </a:p>
        </p:txBody>
      </p:sp>
    </p:spTree>
    <p:extLst>
      <p:ext uri="{BB962C8B-B14F-4D97-AF65-F5344CB8AC3E}">
        <p14:creationId xmlns:p14="http://schemas.microsoft.com/office/powerpoint/2010/main" val="31454416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a:t>Esta diapositiva muestra un elemento del Artículo 26, </a:t>
            </a:r>
            <a:r>
              <a:rPr lang="en-US" u="none" baseline="0" dirty="0">
                <a:solidFill>
                  <a:srgbClr val="FF0000"/>
                </a:solidFill>
              </a:rPr>
              <a:t>§1. La explicación de este elemento se proporciona en la siguiente diapositiva.</a:t>
            </a:r>
            <a:endParaRPr lang="es-E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39</a:t>
            </a:fld>
            <a:endParaRPr lang="es-ES"/>
          </a:p>
        </p:txBody>
      </p:sp>
    </p:spTree>
    <p:extLst>
      <p:ext uri="{BB962C8B-B14F-4D97-AF65-F5344CB8AC3E}">
        <p14:creationId xmlns:p14="http://schemas.microsoft.com/office/powerpoint/2010/main" val="13721275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40</a:t>
            </a:fld>
            <a:endParaRPr lang="es-ES"/>
          </a:p>
        </p:txBody>
      </p:sp>
    </p:spTree>
    <p:extLst>
      <p:ext uri="{BB962C8B-B14F-4D97-AF65-F5344CB8AC3E}">
        <p14:creationId xmlns:p14="http://schemas.microsoft.com/office/powerpoint/2010/main" val="34157888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a:t>Esta diapositiva muestra un elemento del Artículo 26, </a:t>
            </a:r>
            <a:r>
              <a:rPr lang="en-US" u="none" baseline="0" dirty="0">
                <a:solidFill>
                  <a:srgbClr val="FF0000"/>
                </a:solidFill>
              </a:rPr>
              <a:t>§2. La explicación de este elemento se proporciona en la siguiente diapositiva.</a:t>
            </a:r>
            <a:endParaRPr lang="es-E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41</a:t>
            </a:fld>
            <a:endParaRPr lang="es-ES"/>
          </a:p>
        </p:txBody>
      </p:sp>
    </p:spTree>
    <p:extLst>
      <p:ext uri="{BB962C8B-B14F-4D97-AF65-F5344CB8AC3E}">
        <p14:creationId xmlns:p14="http://schemas.microsoft.com/office/powerpoint/2010/main" val="254984690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kern="1200" dirty="0">
                <a:solidFill>
                  <a:schemeClr val="tx1"/>
                </a:solidFill>
                <a:effectLst/>
                <a:latin typeface="+mn-lt"/>
              </a:rPr>
              <a:t>Artículo 26 – Información espontánea</a:t>
            </a:r>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  </a:t>
            </a:r>
          </a:p>
          <a:p>
            <a:r>
              <a:rPr lang="en-GB" sz="1200" kern="1200" dirty="0">
                <a:solidFill>
                  <a:schemeClr val="tx1"/>
                </a:solidFill>
                <a:effectLst/>
                <a:latin typeface="+mn-lt"/>
              </a:rPr>
              <a:t>El artículo 26 describe la situación que ocurre cuando las autoridades de una Parte, durante una investigación nacional, descubren que parte de la información que obtuvieron debe enviarse a las autoridades de otra Parte, pero sin haber recibido una solicitud de este estado. </a:t>
            </a:r>
          </a:p>
          <a:p>
            <a:r>
              <a:rPr lang="en-US" sz="1200" u="none" strike="noStrike" kern="1200" dirty="0">
                <a:solidFill>
                  <a:schemeClr val="tx1"/>
                </a:solidFill>
                <a:effectLst/>
                <a:latin typeface="+mn-lt"/>
              </a:rPr>
              <a:t> </a:t>
            </a:r>
            <a:endParaRPr lang="es-ES" sz="1200" kern="1200" dirty="0">
              <a:solidFill>
                <a:schemeClr val="tx1"/>
              </a:solidFill>
              <a:effectLst/>
              <a:latin typeface="+mn-lt"/>
              <a:ea typeface="ＭＳ Ｐゴシック" pitchFamily="-65" charset="-128"/>
              <a:cs typeface="ＭＳ Ｐゴシック" pitchFamily="-65" charset="-128"/>
            </a:endParaRPr>
          </a:p>
          <a:p>
            <a:r>
              <a:rPr lang="en-US" sz="1200" kern="1200" dirty="0">
                <a:solidFill>
                  <a:schemeClr val="tx1"/>
                </a:solidFill>
                <a:effectLst/>
                <a:latin typeface="+mn-lt"/>
              </a:rPr>
              <a:t>De hecho, cada vez con mayor frecuencia, una Parte posee información valiosa que considera que puede ayudar a otra Parte en una investigación o procedimiento penal, y que la Parte que realiza la investigación o el procedimiento desconoce. </a:t>
            </a:r>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 </a:t>
            </a:r>
          </a:p>
          <a:p>
            <a:r>
              <a:rPr lang="en-GB" sz="1200" kern="1200" dirty="0">
                <a:solidFill>
                  <a:schemeClr val="tx1"/>
                </a:solidFill>
                <a:effectLst/>
                <a:latin typeface="+mn-lt"/>
              </a:rPr>
              <a:t>Esto puede hacerse si la información parece ser útil o necesaria para iniciar una investigación con respecto a un delito en el marco del Convenio. </a:t>
            </a:r>
          </a:p>
          <a:p>
            <a:r>
              <a:rPr lang="en-GB" sz="1200" kern="1200" dirty="0">
                <a:solidFill>
                  <a:schemeClr val="tx1"/>
                </a:solidFill>
                <a:effectLst/>
                <a:latin typeface="+mn-lt"/>
              </a:rPr>
              <a:t> </a:t>
            </a:r>
          </a:p>
          <a:p>
            <a:r>
              <a:rPr lang="en-GB" sz="1200" kern="1200" dirty="0">
                <a:solidFill>
                  <a:schemeClr val="tx1"/>
                </a:solidFill>
                <a:effectLst/>
                <a:latin typeface="+mn-lt"/>
              </a:rPr>
              <a:t>Si bien en el pasado la asistencia mutua solía ser pasiva - el estado A solicitaba asistencia del estado B - el Convenio alienta un enfoque más proactivo. </a:t>
            </a:r>
          </a:p>
          <a:p>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Sin embargo, este suministro "espontáneo" de información, de acuerdo con el artículo 26, punto 2, puede estar sujeto a ciertas condiciones, como por ejemplo la solicitud de confidencialidad o condiciones en relación con el uso de la información.</a:t>
            </a:r>
            <a:r>
              <a:rPr lang="en-GB" sz="1200" i="0" kern="1200" dirty="0">
                <a:solidFill>
                  <a:schemeClr val="tx1"/>
                </a:solidFill>
                <a:effectLst/>
                <a:latin typeface="+mn-lt"/>
              </a:rPr>
              <a:t> En particular, la confidencialidad será una consideración importante en los casos en que los intereses importantes del Estado proveedor puedan ponerse en peligro si la información se hiciera pública (por ejemplo, cuando sea necesario proteger la identidad de los medios de recopilación de la información o el hecho de que un grupo criminal está siendo investigado). Si una nueva investigación del Estado receptor revela que el Estado receptor no podrá cumplir una condición solicitada por el Estado proveedor (por ejemplo, cuando el Estado receptor no puede cumplir con una condición de confidencialidad porque la información es necesaria como prueba para ser utilizada en un juicio público), la Parte receptora asesorará a la Parte proveedora, que luego tiene la opción de no proporcionar la información. Si la Parte receptora acepta la condición, sin embargo, debe cumplirla.</a:t>
            </a:r>
            <a:endParaRPr lang="es-ES" i="0" dirty="0">
              <a:effectLst/>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42</a:t>
            </a:fld>
            <a:endParaRPr lang="es-ES"/>
          </a:p>
        </p:txBody>
      </p:sp>
    </p:spTree>
    <p:extLst>
      <p:ext uri="{BB962C8B-B14F-4D97-AF65-F5344CB8AC3E}">
        <p14:creationId xmlns:p14="http://schemas.microsoft.com/office/powerpoint/2010/main" val="23325496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GB" sz="1200" kern="1200" dirty="0">
                <a:solidFill>
                  <a:schemeClr val="tx1"/>
                </a:solidFill>
                <a:effectLst/>
                <a:latin typeface="+mn-lt"/>
              </a:rPr>
              <a:t>El artículo 29 es una de las disposiciones más </a:t>
            </a:r>
            <a:r>
              <a:rPr lang="en-GB" sz="1200" kern="1200" dirty="0" err="1">
                <a:solidFill>
                  <a:schemeClr val="tx1"/>
                </a:solidFill>
                <a:effectLst/>
                <a:latin typeface="+mn-lt"/>
              </a:rPr>
              <a:t>importantes</a:t>
            </a:r>
            <a:r>
              <a:rPr lang="en-GB" sz="1200" kern="1200" dirty="0">
                <a:solidFill>
                  <a:schemeClr val="tx1"/>
                </a:solidFill>
                <a:effectLst/>
                <a:latin typeface="+mn-lt"/>
              </a:rPr>
              <a:t> del Convenio de Budapest. </a:t>
            </a:r>
          </a:p>
          <a:p>
            <a:r>
              <a:rPr lang="en-GB" sz="1200" kern="1200" dirty="0">
                <a:solidFill>
                  <a:schemeClr val="tx1"/>
                </a:solidFill>
                <a:effectLst/>
                <a:latin typeface="+mn-lt"/>
              </a:rPr>
              <a:t> </a:t>
            </a:r>
          </a:p>
          <a:p>
            <a:r>
              <a:rPr lang="en-GB" sz="1200" kern="1200" dirty="0">
                <a:solidFill>
                  <a:schemeClr val="tx1"/>
                </a:solidFill>
                <a:effectLst/>
                <a:latin typeface="+mn-lt"/>
              </a:rPr>
              <a:t>El artículo 29 define las normas relativas a la </a:t>
            </a:r>
            <a:r>
              <a:rPr lang="en-GB" sz="1200" kern="1200" dirty="0" err="1">
                <a:solidFill>
                  <a:schemeClr val="tx1"/>
                </a:solidFill>
                <a:effectLst/>
                <a:latin typeface="+mn-lt"/>
              </a:rPr>
              <a:t>conservación</a:t>
            </a:r>
            <a:r>
              <a:rPr lang="en-GB" sz="1200" kern="1200" dirty="0">
                <a:solidFill>
                  <a:schemeClr val="tx1"/>
                </a:solidFill>
                <a:effectLst/>
                <a:latin typeface="+mn-lt"/>
              </a:rPr>
              <a:t> </a:t>
            </a:r>
            <a:r>
              <a:rPr lang="en-GB" sz="1200" kern="1200" dirty="0" err="1">
                <a:solidFill>
                  <a:schemeClr val="tx1"/>
                </a:solidFill>
                <a:effectLst/>
                <a:latin typeface="+mn-lt"/>
              </a:rPr>
              <a:t>rápida</a:t>
            </a:r>
            <a:r>
              <a:rPr lang="en-GB" sz="1200" kern="1200" dirty="0">
                <a:solidFill>
                  <a:schemeClr val="tx1"/>
                </a:solidFill>
                <a:effectLst/>
                <a:latin typeface="+mn-lt"/>
              </a:rPr>
              <a:t> de los datos almacenados en un sistema informático. </a:t>
            </a:r>
          </a:p>
          <a:p>
            <a:r>
              <a:rPr lang="en-GB" sz="1200" kern="1200" dirty="0">
                <a:solidFill>
                  <a:schemeClr val="tx1"/>
                </a:solidFill>
                <a:effectLst/>
                <a:latin typeface="+mn-lt"/>
              </a:rPr>
              <a:t> </a:t>
            </a:r>
          </a:p>
          <a:p>
            <a:r>
              <a:rPr lang="en-GB" sz="1200" kern="1200" dirty="0">
                <a:solidFill>
                  <a:schemeClr val="tx1"/>
                </a:solidFill>
                <a:effectLst/>
                <a:latin typeface="+mn-lt"/>
              </a:rPr>
              <a:t>Establece un marco paralelo a la disposición nacional con respecto a la </a:t>
            </a:r>
            <a:r>
              <a:rPr lang="en-GB" sz="1200" kern="1200" dirty="0" err="1">
                <a:solidFill>
                  <a:schemeClr val="tx1"/>
                </a:solidFill>
                <a:effectLst/>
                <a:latin typeface="+mn-lt"/>
              </a:rPr>
              <a:t>conservación</a:t>
            </a:r>
            <a:r>
              <a:rPr lang="en-GB" sz="1200" kern="1200" dirty="0">
                <a:solidFill>
                  <a:schemeClr val="tx1"/>
                </a:solidFill>
                <a:effectLst/>
                <a:latin typeface="+mn-lt"/>
              </a:rPr>
              <a:t> </a:t>
            </a:r>
            <a:r>
              <a:rPr lang="en-GB" sz="1200" kern="1200" dirty="0" err="1">
                <a:solidFill>
                  <a:schemeClr val="tx1"/>
                </a:solidFill>
                <a:effectLst/>
                <a:latin typeface="+mn-lt"/>
              </a:rPr>
              <a:t>rápida</a:t>
            </a:r>
            <a:r>
              <a:rPr lang="en-GB" sz="1200" kern="1200" dirty="0">
                <a:solidFill>
                  <a:schemeClr val="tx1"/>
                </a:solidFill>
                <a:effectLst/>
                <a:latin typeface="+mn-lt"/>
              </a:rPr>
              <a:t> de los datos. En general, esta disposición permite a una Parte contratante exigir a otra Parte la </a:t>
            </a:r>
            <a:r>
              <a:rPr lang="en-GB" sz="1200" kern="1200" dirty="0" err="1">
                <a:solidFill>
                  <a:schemeClr val="tx1"/>
                </a:solidFill>
                <a:effectLst/>
                <a:latin typeface="+mn-lt"/>
              </a:rPr>
              <a:t>conservación</a:t>
            </a:r>
            <a:r>
              <a:rPr lang="en-GB" sz="1200" kern="1200" dirty="0">
                <a:solidFill>
                  <a:schemeClr val="tx1"/>
                </a:solidFill>
                <a:effectLst/>
                <a:latin typeface="+mn-lt"/>
              </a:rPr>
              <a:t> </a:t>
            </a:r>
            <a:r>
              <a:rPr lang="en-GB" sz="1200" kern="1200" dirty="0" err="1">
                <a:solidFill>
                  <a:schemeClr val="tx1"/>
                </a:solidFill>
                <a:effectLst/>
                <a:latin typeface="+mn-lt"/>
              </a:rPr>
              <a:t>rápida</a:t>
            </a:r>
            <a:r>
              <a:rPr lang="en-GB" sz="1200" kern="1200" dirty="0">
                <a:solidFill>
                  <a:schemeClr val="tx1"/>
                </a:solidFill>
                <a:effectLst/>
                <a:latin typeface="+mn-lt"/>
              </a:rPr>
              <a:t> de los datos, si al mismo tiempo expresa su intención de realizar una solicitud formal de asistencia para un registro, confiscación o cualquier medida similar. </a:t>
            </a:r>
          </a:p>
          <a:p>
            <a:r>
              <a:rPr lang="en-GB" sz="1200" kern="1200" dirty="0">
                <a:solidFill>
                  <a:schemeClr val="tx1"/>
                </a:solidFill>
                <a:effectLst/>
                <a:latin typeface="+mn-lt"/>
              </a:rPr>
              <a:t> </a:t>
            </a:r>
          </a:p>
          <a:p>
            <a:r>
              <a:rPr lang="en-GB" sz="1200" kern="1200" dirty="0">
                <a:solidFill>
                  <a:schemeClr val="tx1"/>
                </a:solidFill>
                <a:effectLst/>
                <a:latin typeface="+mn-lt"/>
              </a:rPr>
              <a:t>En este caso, la parte requerida debe actuar según sea necesario, con la debida diligencia, para conservar los datos solicitados, de acuerdo con su propia legislación nacional. </a:t>
            </a:r>
          </a:p>
          <a:p>
            <a:r>
              <a:rPr lang="en-GB" sz="1200" kern="1200" dirty="0">
                <a:solidFill>
                  <a:schemeClr val="tx1"/>
                </a:solidFill>
                <a:effectLst/>
                <a:latin typeface="+mn-lt"/>
              </a:rPr>
              <a:t> </a:t>
            </a:r>
          </a:p>
          <a:p>
            <a:r>
              <a:rPr lang="en-GB" sz="1200" kern="1200" dirty="0">
                <a:solidFill>
                  <a:schemeClr val="tx1"/>
                </a:solidFill>
                <a:effectLst/>
                <a:latin typeface="+mn-lt"/>
              </a:rPr>
              <a:t>Es importante considerar que la parte requerida no puede exigir la doble incriminación como condición para conservar los datos, a menos que existan excepciones.</a:t>
            </a:r>
          </a:p>
          <a:p>
            <a:endParaRPr lang="es-ES" sz="1200" kern="1200" dirty="0">
              <a:solidFill>
                <a:schemeClr val="tx1"/>
              </a:solidFill>
              <a:effectLst/>
              <a:latin typeface="+mn-lt"/>
              <a:ea typeface="ＭＳ Ｐゴシック" pitchFamily="-65" charset="-128"/>
            </a:endParaRP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43</a:t>
            </a:fld>
            <a:endParaRPr lang="es-ES"/>
          </a:p>
        </p:txBody>
      </p:sp>
    </p:spTree>
    <p:extLst>
      <p:ext uri="{BB962C8B-B14F-4D97-AF65-F5344CB8AC3E}">
        <p14:creationId xmlns:p14="http://schemas.microsoft.com/office/powerpoint/2010/main" val="13327180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7500" lnSpcReduction="20000"/>
          </a:bodyPr>
          <a:lstStyle/>
          <a:p>
            <a:r>
              <a:rPr lang="en-GB" sz="1200" kern="1200" dirty="0">
                <a:solidFill>
                  <a:schemeClr val="tx1"/>
                </a:solidFill>
                <a:effectLst/>
                <a:latin typeface="+mn-lt"/>
              </a:rPr>
              <a:t>Como ya se mencionó, esta es una nueva herramienta de cooperación internacional. </a:t>
            </a:r>
          </a:p>
          <a:p>
            <a:r>
              <a:rPr lang="en-GB" sz="1200" kern="1200" dirty="0">
                <a:solidFill>
                  <a:schemeClr val="tx1"/>
                </a:solidFill>
                <a:effectLst/>
                <a:latin typeface="+mn-lt"/>
              </a:rPr>
              <a:t> </a:t>
            </a:r>
          </a:p>
          <a:p>
            <a:r>
              <a:rPr lang="en-GB" sz="1200" kern="1200" dirty="0">
                <a:solidFill>
                  <a:schemeClr val="tx1"/>
                </a:solidFill>
                <a:effectLst/>
                <a:latin typeface="+mn-lt"/>
              </a:rPr>
              <a:t>Esta nueva herramienta es el resultado de la especificidad del entorno digital. De hecho, los datos informáticos son altamente volátiles y la asistencia transfronteriza es notoriamente lenta. El </a:t>
            </a:r>
            <a:r>
              <a:rPr lang="en-GB" sz="1200" kern="1200" dirty="0" err="1">
                <a:solidFill>
                  <a:schemeClr val="tx1"/>
                </a:solidFill>
                <a:effectLst/>
                <a:latin typeface="+mn-lt"/>
              </a:rPr>
              <a:t>carácter</a:t>
            </a:r>
            <a:r>
              <a:rPr lang="en-GB" sz="1200" kern="1200" dirty="0">
                <a:solidFill>
                  <a:schemeClr val="tx1"/>
                </a:solidFill>
                <a:effectLst/>
                <a:latin typeface="+mn-lt"/>
              </a:rPr>
              <a:t> </a:t>
            </a:r>
            <a:r>
              <a:rPr lang="en-GB" sz="1200" kern="1200" dirty="0" err="1">
                <a:solidFill>
                  <a:schemeClr val="tx1"/>
                </a:solidFill>
                <a:effectLst/>
                <a:latin typeface="+mn-lt"/>
              </a:rPr>
              <a:t>acelerado</a:t>
            </a:r>
            <a:r>
              <a:rPr lang="en-GB" sz="1200" kern="1200" dirty="0">
                <a:solidFill>
                  <a:schemeClr val="tx1"/>
                </a:solidFill>
                <a:effectLst/>
                <a:latin typeface="+mn-lt"/>
              </a:rPr>
              <a:t> de la medida es una necesidad impuesta por la necesidad de preservar algo que, en breves instantes, puede eliminarse por completo, modificarse o moverse, lo que hace imposible rastrear un delito a su autor o destruir la prueba crítica de culpabilidad. Por lo tanto, se acordó que se requería un mecanismo para garantizar la disponibilidad de dichos datos a la espera del proceso más largo y más complicado de ejecutar una solicitud formal de asistencia mutua, que puede llevar semanas o meses.</a:t>
            </a:r>
          </a:p>
          <a:p>
            <a:r>
              <a:rPr lang="en-GB" sz="1200" kern="1200" dirty="0">
                <a:solidFill>
                  <a:schemeClr val="tx1"/>
                </a:solidFill>
                <a:effectLst/>
                <a:latin typeface="+mn-lt"/>
              </a:rPr>
              <a:t> </a:t>
            </a:r>
          </a:p>
          <a:p>
            <a:r>
              <a:rPr lang="en-GB" sz="1200" kern="1200" dirty="0">
                <a:solidFill>
                  <a:schemeClr val="tx1"/>
                </a:solidFill>
                <a:effectLst/>
                <a:latin typeface="+mn-lt"/>
              </a:rPr>
              <a:t>Es relevante señalar que esta es solo una medida de conservación, por razones urgentes y no implica la divulgación automática de los datos preservados. De hecho, en los casos en que se permite la divulgación, existen reglas muy limitadas que lo permiten, sobre todo si los datos no son meramente datos de tráfico.</a:t>
            </a:r>
          </a:p>
          <a:p>
            <a:r>
              <a:rPr lang="en-GB" sz="1200" kern="1200" dirty="0">
                <a:solidFill>
                  <a:schemeClr val="tx1"/>
                </a:solidFill>
                <a:effectLst/>
                <a:latin typeface="+mn-lt"/>
              </a:rPr>
              <a:t> </a:t>
            </a:r>
          </a:p>
          <a:p>
            <a:r>
              <a:rPr lang="en-GB" sz="1200" kern="1200" dirty="0">
                <a:solidFill>
                  <a:schemeClr val="tx1"/>
                </a:solidFill>
                <a:effectLst/>
                <a:latin typeface="+mn-lt"/>
              </a:rPr>
              <a:t>De hecho, aunque es mucho más rápido que la práctica de asistencia mutua ordinaria, esta medida es, al mismo tiempo, menos intrusiva. Los funcionarios de asistencia mutua de la Parte requerida no están obligados a obtener la posesión de los datos de su custodio. El procedimiento preferido es que la Parte requerida se asegure de que el custodio (con frecuencia un proveedor de servicios u otro tercero) conserve (es decir, no elimine) los datos hasta que se emita el proceso requiriendo que sea entregado a los funcionarios encargados de hacer cumplir la ley en un escenario posterior. Este procedimiento tiene la ventaja de ser rápido y proteger la privacidad de la persona a la que se refieren los datos, ya que no será divulgado ni examinado por ningún funcionario gubernamental hasta que se hayan cumplido los criterios de divulgación completa de conformidad con los regímenes normales de asistencia mutua. </a:t>
            </a:r>
          </a:p>
          <a:p>
            <a:r>
              <a:rPr lang="en-GB" sz="1200" kern="1200" dirty="0">
                <a:solidFill>
                  <a:schemeClr val="tx1"/>
                </a:solidFill>
                <a:effectLst/>
                <a:latin typeface="+mn-lt"/>
              </a:rPr>
              <a:t> </a:t>
            </a:r>
          </a:p>
          <a:p>
            <a:r>
              <a:rPr lang="en-GB" sz="1200" kern="1200" dirty="0">
                <a:solidFill>
                  <a:schemeClr val="tx1"/>
                </a:solidFill>
                <a:effectLst/>
                <a:latin typeface="+mn-lt"/>
              </a:rPr>
              <a:t>En términos prácticos, se puede llevar a cabo una </a:t>
            </a:r>
            <a:r>
              <a:rPr lang="en-GB" sz="1200" kern="1200" dirty="0" err="1">
                <a:solidFill>
                  <a:schemeClr val="tx1"/>
                </a:solidFill>
                <a:effectLst/>
                <a:latin typeface="+mn-lt"/>
              </a:rPr>
              <a:t>conservación</a:t>
            </a:r>
            <a:r>
              <a:rPr lang="en-GB" sz="1200" kern="1200" dirty="0">
                <a:solidFill>
                  <a:schemeClr val="tx1"/>
                </a:solidFill>
                <a:effectLst/>
                <a:latin typeface="+mn-lt"/>
              </a:rPr>
              <a:t> </a:t>
            </a:r>
            <a:r>
              <a:rPr lang="en-GB" sz="1200" kern="1200" dirty="0" err="1">
                <a:solidFill>
                  <a:schemeClr val="tx1"/>
                </a:solidFill>
                <a:effectLst/>
                <a:latin typeface="+mn-lt"/>
              </a:rPr>
              <a:t>rápida</a:t>
            </a:r>
            <a:r>
              <a:rPr lang="en-GB" sz="1200" kern="1200" dirty="0">
                <a:solidFill>
                  <a:schemeClr val="tx1"/>
                </a:solidFill>
                <a:effectLst/>
                <a:latin typeface="+mn-lt"/>
              </a:rPr>
              <a:t> de los datos y luego puede ocurrir que haya razones para no divulgar estos datos a la parte solicitante.</a:t>
            </a:r>
          </a:p>
          <a:p>
            <a:r>
              <a:rPr lang="en-GB" sz="1200" kern="1200" dirty="0">
                <a:solidFill>
                  <a:schemeClr val="tx1"/>
                </a:solidFill>
                <a:effectLst/>
                <a:latin typeface="+mn-lt"/>
              </a:rPr>
              <a:t> </a:t>
            </a:r>
          </a:p>
          <a:p>
            <a:r>
              <a:rPr lang="en-GB" sz="1200" kern="1200" dirty="0">
                <a:solidFill>
                  <a:schemeClr val="tx1"/>
                </a:solidFill>
                <a:effectLst/>
                <a:latin typeface="+mn-lt"/>
              </a:rPr>
              <a:t>Cualquier conservación efectuada en respuesta a la solicitud mencionada en el párrafo 1 será durante un período no menor de sesenta días, a fin de permitir a la Parte solicitante presentar una solicitud de registro o acceso similar, confiscación o aseguramiento similar, o divulgación de los datos. Tras recibir tal solicitud, los datos se seguirán conservando hasta que se tome una decisión sobre esa solicitud.</a:t>
            </a:r>
            <a:endParaRPr lang="es-ES"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44</a:t>
            </a:fld>
            <a:endParaRPr lang="es-ES"/>
          </a:p>
        </p:txBody>
      </p:sp>
    </p:spTree>
    <p:extLst>
      <p:ext uri="{BB962C8B-B14F-4D97-AF65-F5344CB8AC3E}">
        <p14:creationId xmlns:p14="http://schemas.microsoft.com/office/powerpoint/2010/main" val="2882648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rPr>
              <a:t>En esta parte de la lección, el instructor explicará a los participantes la dimensión internacional de la ciberdelincuencia y la necesidad de una cooperación internacional para combatirla de manera eficaz. Las diapositivas 5 a 9 hablan de la naturaleza internacional de Internet y de cómo la falta de cooperación internacional obstaculizará las actividades de aplicación de la ley en la lucha contra la ciberdelincuencia.</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4</a:t>
            </a:fld>
            <a:endParaRPr lang="es-ES"/>
          </a:p>
        </p:txBody>
      </p:sp>
    </p:spTree>
    <p:extLst>
      <p:ext uri="{BB962C8B-B14F-4D97-AF65-F5344CB8AC3E}">
        <p14:creationId xmlns:p14="http://schemas.microsoft.com/office/powerpoint/2010/main" val="352896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en-US" u="none" dirty="0">
                <a:solidFill>
                  <a:srgbClr val="FF0000"/>
                </a:solidFill>
              </a:rPr>
              <a:t>Esta diapositiva muestra el texto del Art. 29, §1.</a:t>
            </a:r>
          </a:p>
          <a:p>
            <a:pPr algn="just"/>
            <a:endParaRPr lang="es-ES" dirty="0">
              <a:solidFill>
                <a:srgbClr val="FF0000"/>
              </a:solidFill>
            </a:endParaRPr>
          </a:p>
          <a:p>
            <a:endParaRPr lang="es-ES"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45</a:t>
            </a:fld>
            <a:endParaRPr lang="es-ES"/>
          </a:p>
        </p:txBody>
      </p:sp>
    </p:spTree>
    <p:extLst>
      <p:ext uri="{BB962C8B-B14F-4D97-AF65-F5344CB8AC3E}">
        <p14:creationId xmlns:p14="http://schemas.microsoft.com/office/powerpoint/2010/main" val="17060668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en-US" u="none" dirty="0">
                <a:solidFill>
                  <a:srgbClr val="FF0000"/>
                </a:solidFill>
              </a:rPr>
              <a:t>Esta diapositiva muestra el texto del Art. 29, §2.</a:t>
            </a:r>
          </a:p>
          <a:p>
            <a:pPr algn="just"/>
            <a:endParaRPr lang="es-ES" dirty="0">
              <a:solidFill>
                <a:srgbClr val="FF0000"/>
              </a:solidFill>
            </a:endParaRPr>
          </a:p>
          <a:p>
            <a:endParaRPr lang="es-ES"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46</a:t>
            </a:fld>
            <a:endParaRPr lang="es-ES"/>
          </a:p>
        </p:txBody>
      </p:sp>
    </p:spTree>
    <p:extLst>
      <p:ext uri="{BB962C8B-B14F-4D97-AF65-F5344CB8AC3E}">
        <p14:creationId xmlns:p14="http://schemas.microsoft.com/office/powerpoint/2010/main" val="385836159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en-US" u="none" dirty="0">
                <a:solidFill>
                  <a:srgbClr val="FF0000"/>
                </a:solidFill>
              </a:rPr>
              <a:t>Esta diapositiva muestra el texto del Art. 29, §3 y 4.</a:t>
            </a:r>
          </a:p>
          <a:p>
            <a:pPr algn="just"/>
            <a:endParaRPr lang="es-ES" dirty="0">
              <a:solidFill>
                <a:srgbClr val="FF0000"/>
              </a:solidFill>
            </a:endParaRPr>
          </a:p>
          <a:p>
            <a:endParaRPr lang="es-ES"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47</a:t>
            </a:fld>
            <a:endParaRPr lang="es-ES"/>
          </a:p>
        </p:txBody>
      </p:sp>
    </p:spTree>
    <p:extLst>
      <p:ext uri="{BB962C8B-B14F-4D97-AF65-F5344CB8AC3E}">
        <p14:creationId xmlns:p14="http://schemas.microsoft.com/office/powerpoint/2010/main" val="36204450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en-US" u="none" dirty="0">
                <a:solidFill>
                  <a:srgbClr val="FF0000"/>
                </a:solidFill>
              </a:rPr>
              <a:t>Esta diapositiva muestra el texto del Art. 29, §5 y 6.</a:t>
            </a:r>
          </a:p>
          <a:p>
            <a:pPr algn="just"/>
            <a:endParaRPr lang="es-ES" dirty="0">
              <a:solidFill>
                <a:srgbClr val="FF0000"/>
              </a:solidFill>
            </a:endParaRPr>
          </a:p>
          <a:p>
            <a:endParaRPr lang="es-ES"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48</a:t>
            </a:fld>
            <a:endParaRPr lang="es-ES"/>
          </a:p>
        </p:txBody>
      </p:sp>
    </p:spTree>
    <p:extLst>
      <p:ext uri="{BB962C8B-B14F-4D97-AF65-F5344CB8AC3E}">
        <p14:creationId xmlns:p14="http://schemas.microsoft.com/office/powerpoint/2010/main" val="20294366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en-US" u="none" dirty="0">
                <a:solidFill>
                  <a:srgbClr val="FF0000"/>
                </a:solidFill>
              </a:rPr>
              <a:t>Esta diapositiva muestra el texto del Art. 29, §7.</a:t>
            </a:r>
          </a:p>
          <a:p>
            <a:pPr algn="just"/>
            <a:endParaRPr lang="es-ES" dirty="0">
              <a:solidFill>
                <a:srgbClr val="FF0000"/>
              </a:solidFill>
            </a:endParaRPr>
          </a:p>
          <a:p>
            <a:endParaRPr lang="es-ES"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49</a:t>
            </a:fld>
            <a:endParaRPr lang="es-ES"/>
          </a:p>
        </p:txBody>
      </p:sp>
    </p:spTree>
    <p:extLst>
      <p:ext uri="{BB962C8B-B14F-4D97-AF65-F5344CB8AC3E}">
        <p14:creationId xmlns:p14="http://schemas.microsoft.com/office/powerpoint/2010/main" val="35967566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dirty="0"/>
              <a:t>Esta diapositiva muestra los elementos del Art. 26, </a:t>
            </a:r>
            <a:r>
              <a:rPr lang="en-US" u="none" baseline="0" dirty="0">
                <a:solidFill>
                  <a:srgbClr val="FF0000"/>
                </a:solidFill>
              </a:rPr>
              <a:t>§1. La explicación de estos elementos se proporciona en la siguiente diapositiva.</a:t>
            </a:r>
            <a:endParaRPr lang="es-E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50</a:t>
            </a:fld>
            <a:endParaRPr lang="es-ES"/>
          </a:p>
        </p:txBody>
      </p:sp>
    </p:spTree>
    <p:extLst>
      <p:ext uri="{BB962C8B-B14F-4D97-AF65-F5344CB8AC3E}">
        <p14:creationId xmlns:p14="http://schemas.microsoft.com/office/powerpoint/2010/main" val="101793691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51</a:t>
            </a:fld>
            <a:endParaRPr lang="es-ES"/>
          </a:p>
        </p:txBody>
      </p:sp>
    </p:spTree>
    <p:extLst>
      <p:ext uri="{BB962C8B-B14F-4D97-AF65-F5344CB8AC3E}">
        <p14:creationId xmlns:p14="http://schemas.microsoft.com/office/powerpoint/2010/main" val="15200433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dirty="0"/>
              <a:t>Esta diapositiva muestra los elementos del Art. 26, </a:t>
            </a:r>
            <a:r>
              <a:rPr lang="en-US" u="none" baseline="0" dirty="0">
                <a:solidFill>
                  <a:srgbClr val="FF0000"/>
                </a:solidFill>
              </a:rPr>
              <a:t>§2. La explicación de estos elementos se proporciona en la siguiente diapositiva.</a:t>
            </a:r>
            <a:endParaRPr lang="es-E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52</a:t>
            </a:fld>
            <a:endParaRPr lang="es-ES"/>
          </a:p>
        </p:txBody>
      </p:sp>
    </p:spTree>
    <p:extLst>
      <p:ext uri="{BB962C8B-B14F-4D97-AF65-F5344CB8AC3E}">
        <p14:creationId xmlns:p14="http://schemas.microsoft.com/office/powerpoint/2010/main" val="29536123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dirty="0"/>
              <a:t>Esta diapositiva muestra los elementos del Artículo 26, </a:t>
            </a:r>
            <a:r>
              <a:rPr lang="en-US" u="none" baseline="0" dirty="0">
                <a:solidFill>
                  <a:srgbClr val="FF0000"/>
                </a:solidFill>
              </a:rPr>
              <a:t>§4 y §5 con respecto a los motivos disponibles para rechazar una solicitud de </a:t>
            </a:r>
            <a:r>
              <a:rPr lang="en-US" u="none" baseline="0" dirty="0" err="1">
                <a:solidFill>
                  <a:srgbClr val="FF0000"/>
                </a:solidFill>
              </a:rPr>
              <a:t>conservación</a:t>
            </a:r>
            <a:r>
              <a:rPr lang="en-US" u="none" baseline="0" dirty="0">
                <a:solidFill>
                  <a:srgbClr val="FF0000"/>
                </a:solidFill>
              </a:rPr>
              <a:t> </a:t>
            </a:r>
            <a:r>
              <a:rPr lang="en-US" u="none" baseline="0" dirty="0" err="1">
                <a:solidFill>
                  <a:srgbClr val="FF0000"/>
                </a:solidFill>
              </a:rPr>
              <a:t>rápida</a:t>
            </a:r>
            <a:r>
              <a:rPr lang="en-US" u="none" baseline="0" dirty="0">
                <a:solidFill>
                  <a:srgbClr val="FF0000"/>
                </a:solidFill>
              </a:rPr>
              <a:t> de datos almacenados de la computadora</a:t>
            </a:r>
            <a:r>
              <a:rPr dirty="0"/>
              <a:t>.</a:t>
            </a:r>
            <a:r>
              <a:rPr lang="en-US" u="none" baseline="0" dirty="0">
                <a:solidFill>
                  <a:srgbClr val="FF0000"/>
                </a:solidFill>
              </a:rPr>
              <a:t> La explicación de estos elementos se proporciona en la siguiente diapositiva.</a:t>
            </a:r>
            <a:endParaRPr lang="es-E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54</a:t>
            </a:fld>
            <a:endParaRPr lang="es-ES"/>
          </a:p>
        </p:txBody>
      </p:sp>
    </p:spTree>
    <p:extLst>
      <p:ext uri="{BB962C8B-B14F-4D97-AF65-F5344CB8AC3E}">
        <p14:creationId xmlns:p14="http://schemas.microsoft.com/office/powerpoint/2010/main" val="5736580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55</a:t>
            </a:fld>
            <a:endParaRPr lang="es-ES"/>
          </a:p>
        </p:txBody>
      </p:sp>
    </p:spTree>
    <p:extLst>
      <p:ext uri="{BB962C8B-B14F-4D97-AF65-F5344CB8AC3E}">
        <p14:creationId xmlns:p14="http://schemas.microsoft.com/office/powerpoint/2010/main" val="388290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rPr>
              <a:t>Es un hecho obvio que Internet se expande globalmente y crea más oportunidades para los delincuentes.</a:t>
            </a:r>
          </a:p>
          <a:p>
            <a:endParaRPr lang="es-ES" sz="1200" kern="1200" dirty="0">
              <a:solidFill>
                <a:schemeClr val="tx1"/>
              </a:solidFill>
              <a:effectLst/>
              <a:latin typeface="+mn-lt"/>
              <a:ea typeface="ＭＳ Ｐゴシック" pitchFamily="-65" charset="-128"/>
              <a:cs typeface="ＭＳ Ｐゴシック" pitchFamily="-65"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dirty="0"/>
              <a:t>Se </a:t>
            </a:r>
            <a:r>
              <a:rPr lang="en-GB" sz="1200" kern="1200" dirty="0">
                <a:solidFill>
                  <a:schemeClr val="tx1"/>
                </a:solidFill>
                <a:effectLst/>
                <a:latin typeface="+mn-lt"/>
              </a:rPr>
              <a:t>puede acceder y utilizar por casi todos en el </a:t>
            </a:r>
            <a:r>
              <a:rPr lang="en-GB" sz="1200" kern="1200" dirty="0" err="1">
                <a:solidFill>
                  <a:schemeClr val="tx1"/>
                </a:solidFill>
                <a:effectLst/>
                <a:latin typeface="+mn-lt"/>
              </a:rPr>
              <a:t>planeta</a:t>
            </a:r>
            <a:r>
              <a:rPr lang="en-GB" sz="1200" kern="1200" dirty="0">
                <a:solidFill>
                  <a:schemeClr val="tx1"/>
                </a:solidFill>
                <a:effectLst/>
                <a:latin typeface="+mn-lt"/>
              </a:rPr>
              <a:t> y permite cometer delitos</a:t>
            </a:r>
            <a:r>
              <a:rPr dirty="0"/>
              <a:t> de forma remota. </a:t>
            </a:r>
          </a:p>
          <a:p>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Dentro de las redes, el delito está aumentando. </a:t>
            </a:r>
            <a:r>
              <a:rPr lang="en-GB" sz="1200" kern="1200" dirty="0" err="1">
                <a:solidFill>
                  <a:schemeClr val="tx1"/>
                </a:solidFill>
                <a:effectLst/>
                <a:latin typeface="+mn-lt"/>
              </a:rPr>
              <a:t>En</a:t>
            </a:r>
            <a:r>
              <a:rPr lang="en-GB" sz="1200" kern="1200" dirty="0">
                <a:solidFill>
                  <a:schemeClr val="tx1"/>
                </a:solidFill>
                <a:effectLst/>
                <a:latin typeface="+mn-lt"/>
              </a:rPr>
              <a:t> consecuencia, la ciberdelincuencia debe abordarse como un fenómeno global.</a:t>
            </a:r>
            <a:endParaRPr lang="es-E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a:t>
            </a:fld>
            <a:endParaRPr lang="es-ES"/>
          </a:p>
        </p:txBody>
      </p:sp>
    </p:spTree>
    <p:extLst>
      <p:ext uri="{BB962C8B-B14F-4D97-AF65-F5344CB8AC3E}">
        <p14:creationId xmlns:p14="http://schemas.microsoft.com/office/powerpoint/2010/main" val="292961695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dirty="0"/>
              <a:t>La divulgación rápida de datos de tráfico conservados se describe en el artículo 30 del Convenio de Budapest.</a:t>
            </a:r>
            <a:r>
              <a:rPr lang="en-GB" sz="1200" kern="1200" dirty="0">
                <a:solidFill>
                  <a:schemeClr val="tx1"/>
                </a:solidFill>
                <a:effectLst/>
                <a:latin typeface="+mn-lt"/>
              </a:rPr>
              <a:t> </a:t>
            </a:r>
            <a:endParaRPr lang="es-ES" sz="1200" kern="1200" dirty="0">
              <a:solidFill>
                <a:schemeClr val="tx1"/>
              </a:solidFill>
              <a:effectLst/>
              <a:latin typeface="+mn-lt"/>
              <a:ea typeface="ＭＳ Ｐゴシック" pitchFamily="-65" charset="-128"/>
              <a:cs typeface="ＭＳ Ｐゴシック" pitchFamily="-65" charset="-128"/>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56</a:t>
            </a:fld>
            <a:endParaRPr lang="es-ES"/>
          </a:p>
        </p:txBody>
      </p:sp>
    </p:spTree>
    <p:extLst>
      <p:ext uri="{BB962C8B-B14F-4D97-AF65-F5344CB8AC3E}">
        <p14:creationId xmlns:p14="http://schemas.microsoft.com/office/powerpoint/2010/main" val="7513288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dirty="0"/>
              <a:t>Esta diapositiva muestra los elementos del Art. 30, </a:t>
            </a:r>
            <a:r>
              <a:rPr lang="en-US" u="none" baseline="0" dirty="0">
                <a:solidFill>
                  <a:srgbClr val="FF0000"/>
                </a:solidFill>
              </a:rPr>
              <a:t>§1. La explicación de estos elementos se proporciona en la siguiente diapositiva.</a:t>
            </a:r>
            <a:endParaRPr lang="es-E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57</a:t>
            </a:fld>
            <a:endParaRPr lang="es-ES"/>
          </a:p>
        </p:txBody>
      </p:sp>
    </p:spTree>
    <p:extLst>
      <p:ext uri="{BB962C8B-B14F-4D97-AF65-F5344CB8AC3E}">
        <p14:creationId xmlns:p14="http://schemas.microsoft.com/office/powerpoint/2010/main" val="75132886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dirty="0"/>
              <a:t>Esta diapositiva muestra el texto completo del Artículo 30, </a:t>
            </a:r>
            <a:r>
              <a:rPr lang="en-US" u="none" baseline="0" dirty="0">
                <a:solidFill>
                  <a:srgbClr val="FF0000"/>
                </a:solidFill>
              </a:rPr>
              <a:t>§2.</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58</a:t>
            </a:fld>
            <a:endParaRPr lang="es-ES"/>
          </a:p>
        </p:txBody>
      </p:sp>
    </p:spTree>
    <p:extLst>
      <p:ext uri="{BB962C8B-B14F-4D97-AF65-F5344CB8AC3E}">
        <p14:creationId xmlns:p14="http://schemas.microsoft.com/office/powerpoint/2010/main" val="530614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dirty="0"/>
              <a:t>Esta diapositiva muestra el texto completo del Artículo 30, </a:t>
            </a:r>
            <a:r>
              <a:rPr lang="en-US" u="none" baseline="0" dirty="0">
                <a:solidFill>
                  <a:srgbClr val="FF0000"/>
                </a:solidFill>
              </a:rPr>
              <a:t>§1.</a:t>
            </a:r>
            <a:endParaRPr lang="es-E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59</a:t>
            </a:fld>
            <a:endParaRPr lang="es-ES"/>
          </a:p>
        </p:txBody>
      </p:sp>
    </p:spTree>
    <p:extLst>
      <p:ext uri="{BB962C8B-B14F-4D97-AF65-F5344CB8AC3E}">
        <p14:creationId xmlns:p14="http://schemas.microsoft.com/office/powerpoint/2010/main" val="196627038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85000" lnSpcReduction="20000"/>
          </a:bodyPr>
          <a:lstStyle/>
          <a:p>
            <a:r>
              <a:rPr dirty="0"/>
              <a:t>La divulgación rápida de datos de tráfico conservados se describe en el artículo 30 del Convenio de Budapest.</a:t>
            </a:r>
            <a:r>
              <a:rPr lang="en-GB" sz="1200" kern="1200" dirty="0">
                <a:solidFill>
                  <a:schemeClr val="tx1"/>
                </a:solidFill>
                <a:effectLst/>
                <a:latin typeface="+mn-lt"/>
              </a:rPr>
              <a:t> </a:t>
            </a:r>
          </a:p>
          <a:p>
            <a:r>
              <a:rPr lang="en-GB" sz="1200" kern="1200" dirty="0">
                <a:solidFill>
                  <a:schemeClr val="tx1"/>
                </a:solidFill>
                <a:effectLst/>
                <a:latin typeface="+mn-lt"/>
              </a:rPr>
              <a:t> </a:t>
            </a:r>
          </a:p>
          <a:p>
            <a:r>
              <a:rPr lang="en-GB" sz="1200" kern="1200" dirty="0">
                <a:solidFill>
                  <a:schemeClr val="tx1"/>
                </a:solidFill>
                <a:effectLst/>
                <a:latin typeface="+mn-lt"/>
              </a:rPr>
              <a:t>Con respecto a los datos de tráfico, el texto del Convenio prescribe un modelo más fácil para facilitar la cooperación internacional. No existen reglas específicas para la </a:t>
            </a:r>
            <a:r>
              <a:rPr lang="en-GB" sz="1200" kern="1200" dirty="0" err="1">
                <a:solidFill>
                  <a:schemeClr val="tx1"/>
                </a:solidFill>
                <a:effectLst/>
                <a:latin typeface="+mn-lt"/>
              </a:rPr>
              <a:t>divulgación</a:t>
            </a:r>
            <a:r>
              <a:rPr lang="en-GB" sz="1200" kern="1200" dirty="0">
                <a:solidFill>
                  <a:schemeClr val="tx1"/>
                </a:solidFill>
                <a:effectLst/>
                <a:latin typeface="+mn-lt"/>
              </a:rPr>
              <a:t> </a:t>
            </a:r>
            <a:r>
              <a:rPr lang="en-GB" sz="1200" kern="1200" dirty="0" err="1">
                <a:solidFill>
                  <a:schemeClr val="tx1"/>
                </a:solidFill>
                <a:effectLst/>
                <a:latin typeface="+mn-lt"/>
              </a:rPr>
              <a:t>rápida</a:t>
            </a:r>
            <a:r>
              <a:rPr lang="en-GB" sz="1200" kern="1200" dirty="0">
                <a:solidFill>
                  <a:schemeClr val="tx1"/>
                </a:solidFill>
                <a:effectLst/>
                <a:latin typeface="+mn-lt"/>
              </a:rPr>
              <a:t> (las reglas son las mismas para la divulgación), ya que no existen reglas específicas para la </a:t>
            </a:r>
            <a:r>
              <a:rPr lang="en-GB" sz="1200" kern="1200" dirty="0" err="1">
                <a:solidFill>
                  <a:schemeClr val="tx1"/>
                </a:solidFill>
                <a:effectLst/>
                <a:latin typeface="+mn-lt"/>
              </a:rPr>
              <a:t>divulgación</a:t>
            </a:r>
            <a:r>
              <a:rPr lang="en-GB" sz="1200" kern="1200" dirty="0">
                <a:solidFill>
                  <a:schemeClr val="tx1"/>
                </a:solidFill>
                <a:effectLst/>
                <a:latin typeface="+mn-lt"/>
              </a:rPr>
              <a:t> </a:t>
            </a:r>
            <a:r>
              <a:rPr lang="en-GB" sz="1200" kern="1200" dirty="0" err="1">
                <a:solidFill>
                  <a:schemeClr val="tx1"/>
                </a:solidFill>
                <a:effectLst/>
                <a:latin typeface="+mn-lt"/>
              </a:rPr>
              <a:t>rápida</a:t>
            </a:r>
            <a:r>
              <a:rPr lang="en-GB" sz="1200" kern="1200" dirty="0">
                <a:solidFill>
                  <a:schemeClr val="tx1"/>
                </a:solidFill>
                <a:effectLst/>
                <a:latin typeface="+mn-lt"/>
              </a:rPr>
              <a:t> a nivel nacional, en el capítulo de reglas de procedimiento. De hecho, sin decirlo explícitamente, el Convenio armoniza las normas internas de conservación y </a:t>
            </a:r>
            <a:r>
              <a:rPr lang="en-GB" sz="1200" kern="1200" dirty="0" err="1">
                <a:solidFill>
                  <a:schemeClr val="tx1"/>
                </a:solidFill>
                <a:effectLst/>
                <a:latin typeface="+mn-lt"/>
              </a:rPr>
              <a:t>divulgación</a:t>
            </a:r>
            <a:r>
              <a:rPr lang="en-GB" sz="1200" kern="1200" dirty="0">
                <a:solidFill>
                  <a:schemeClr val="tx1"/>
                </a:solidFill>
                <a:effectLst/>
                <a:latin typeface="+mn-lt"/>
              </a:rPr>
              <a:t> </a:t>
            </a:r>
            <a:r>
              <a:rPr lang="en-GB" sz="1200" kern="1200" dirty="0" err="1">
                <a:solidFill>
                  <a:schemeClr val="tx1"/>
                </a:solidFill>
                <a:effectLst/>
                <a:latin typeface="+mn-lt"/>
              </a:rPr>
              <a:t>rápida</a:t>
            </a:r>
            <a:r>
              <a:rPr lang="en-GB" sz="1200" kern="1200" dirty="0">
                <a:solidFill>
                  <a:schemeClr val="tx1"/>
                </a:solidFill>
                <a:effectLst/>
                <a:latin typeface="+mn-lt"/>
              </a:rPr>
              <a:t> de pruebas y las que rigen la cooperación internacional.</a:t>
            </a:r>
          </a:p>
          <a:p>
            <a:r>
              <a:rPr lang="en-GB" sz="1200" kern="1200" dirty="0">
                <a:solidFill>
                  <a:schemeClr val="tx1"/>
                </a:solidFill>
                <a:effectLst/>
                <a:latin typeface="+mn-lt"/>
              </a:rPr>
              <a:t>El Art. 30 maneja la situación donde, a solicitud de una Parte en la que se cometió un delito, una Parte requerida </a:t>
            </a:r>
            <a:r>
              <a:rPr lang="en-GB" sz="1200" u="sng" kern="1200" dirty="0">
                <a:solidFill>
                  <a:schemeClr val="tx1"/>
                </a:solidFill>
                <a:effectLst/>
                <a:latin typeface="+mn-lt"/>
              </a:rPr>
              <a:t>conservará los datos de tráfico</a:t>
            </a:r>
            <a:r>
              <a:rPr lang="en-GB" sz="1200" kern="1200" dirty="0">
                <a:solidFill>
                  <a:schemeClr val="tx1"/>
                </a:solidFill>
                <a:effectLst/>
                <a:latin typeface="+mn-lt"/>
              </a:rPr>
              <a:t> con respecto a una transmisión que ha viajado a través de sus computadoras, </a:t>
            </a:r>
            <a:r>
              <a:rPr lang="en-GB" sz="1200" u="sng" kern="1200" dirty="0">
                <a:solidFill>
                  <a:schemeClr val="tx1"/>
                </a:solidFill>
                <a:effectLst/>
                <a:latin typeface="+mn-lt"/>
              </a:rPr>
              <a:t>para rastrear la transmisión hasta su fuente e identificar al perpetrador del delito o localizar prueba crítica.</a:t>
            </a:r>
            <a:r>
              <a:rPr dirty="0"/>
              <a:t> </a:t>
            </a:r>
          </a:p>
          <a:p>
            <a:r>
              <a:rPr lang="en-GB" sz="1200" kern="1200" dirty="0">
                <a:solidFill>
                  <a:schemeClr val="tx1"/>
                </a:solidFill>
                <a:effectLst/>
                <a:latin typeface="+mn-lt"/>
              </a:rPr>
              <a:t> </a:t>
            </a:r>
          </a:p>
          <a:p>
            <a:r>
              <a:rPr lang="en-GB" sz="1200" kern="1200" dirty="0">
                <a:solidFill>
                  <a:schemeClr val="tx1"/>
                </a:solidFill>
                <a:effectLst/>
                <a:latin typeface="+mn-lt"/>
              </a:rPr>
              <a:t>Al hacerlo, la Parte requerida puede descubrir que los datos de tráfico hallados en su territorio revelan que la transmisión se enrutó desde un proveedor de servicios en un tercer Estado o desde un proveedor en el propio Estado solicitante. </a:t>
            </a:r>
            <a:r>
              <a:rPr lang="en-GB" sz="1200" u="sng" kern="1200" dirty="0">
                <a:solidFill>
                  <a:schemeClr val="tx1"/>
                </a:solidFill>
                <a:effectLst/>
                <a:latin typeface="+mn-lt"/>
              </a:rPr>
              <a:t>En tales casos, la Parte requerida debe proporcionar de </a:t>
            </a:r>
            <a:r>
              <a:rPr lang="en-GB" sz="1200" u="sng" kern="1200" dirty="0" err="1">
                <a:solidFill>
                  <a:schemeClr val="tx1"/>
                </a:solidFill>
                <a:effectLst/>
                <a:latin typeface="+mn-lt"/>
              </a:rPr>
              <a:t>manera</a:t>
            </a:r>
            <a:r>
              <a:rPr lang="en-GB" sz="1200" u="sng" kern="1200" dirty="0">
                <a:solidFill>
                  <a:schemeClr val="tx1"/>
                </a:solidFill>
                <a:effectLst/>
                <a:latin typeface="+mn-lt"/>
              </a:rPr>
              <a:t> </a:t>
            </a:r>
            <a:r>
              <a:rPr lang="en-GB" sz="1200" u="sng" kern="1200" dirty="0" err="1">
                <a:solidFill>
                  <a:schemeClr val="tx1"/>
                </a:solidFill>
                <a:effectLst/>
                <a:latin typeface="+mn-lt"/>
              </a:rPr>
              <a:t>rápida</a:t>
            </a:r>
            <a:r>
              <a:rPr lang="en-GB" sz="1200" u="sng" kern="1200" dirty="0">
                <a:solidFill>
                  <a:schemeClr val="tx1"/>
                </a:solidFill>
                <a:effectLst/>
                <a:latin typeface="+mn-lt"/>
              </a:rPr>
              <a:t> a la Parte solicitante una cantidad suficiente de los datos de tráfico para permitir la identificación del proveedor del servicio y la ruta de la comunicación desde el otro Estado. </a:t>
            </a:r>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 </a:t>
            </a:r>
          </a:p>
          <a:p>
            <a:r>
              <a:rPr lang="en-GB" sz="1200" u="sng" kern="1200" dirty="0">
                <a:solidFill>
                  <a:schemeClr val="tx1"/>
                </a:solidFill>
                <a:effectLst/>
                <a:latin typeface="+mn-lt"/>
              </a:rPr>
              <a:t>Si la transmisión provino de un tercer Estado</a:t>
            </a:r>
            <a:r>
              <a:rPr dirty="0"/>
              <a:t>, esta información permitirá que la Parte solicitante solicite la conservación y la asistencia </a:t>
            </a:r>
            <a:r>
              <a:rPr dirty="0" err="1"/>
              <a:t>mutua</a:t>
            </a:r>
            <a:r>
              <a:rPr dirty="0"/>
              <a:t> </a:t>
            </a:r>
            <a:r>
              <a:rPr lang="es-ES" dirty="0"/>
              <a:t>rápida </a:t>
            </a:r>
            <a:r>
              <a:rPr dirty="0"/>
              <a:t>a ese otro Estado para rastrear la transmisión hasta su fuente final.</a:t>
            </a:r>
            <a:r>
              <a:rPr lang="en-GB" sz="1200" kern="1200" dirty="0">
                <a:solidFill>
                  <a:schemeClr val="tx1"/>
                </a:solidFill>
                <a:effectLst/>
                <a:latin typeface="+mn-lt"/>
              </a:rPr>
              <a:t> Si la transmisión hubiera pasado en bucle a la Parte solicitante, podrá obtener la conservación y divulgación de más datos de tráfico a través de procesos nacionales. </a:t>
            </a:r>
          </a:p>
          <a:p>
            <a:r>
              <a:rPr lang="en-GB" sz="1200" kern="1200" dirty="0">
                <a:solidFill>
                  <a:schemeClr val="tx1"/>
                </a:solidFill>
                <a:effectLst/>
                <a:latin typeface="+mn-lt"/>
              </a:rPr>
              <a:t> </a:t>
            </a:r>
          </a:p>
          <a:p>
            <a:r>
              <a:rPr lang="en-GB" sz="1200" kern="1200" dirty="0">
                <a:solidFill>
                  <a:schemeClr val="tx1"/>
                </a:solidFill>
                <a:effectLst/>
                <a:latin typeface="+mn-lt"/>
              </a:rPr>
              <a:t>Conforme al párrafo 2, la Parte requerida solo puede negarse a divulgar los datos de tráfico, cuando la divulgación pueda perjudicar su soberanía, seguridad, orden público u otros intereses esenciales, o cuando considere que el delito es un delito político o un delito relacionado con una ofensa política</a:t>
            </a:r>
          </a:p>
          <a:p>
            <a:pPr algn="just"/>
            <a:endParaRPr lang="es-ES" dirty="0">
              <a:solidFill>
                <a:srgbClr val="FF0000"/>
              </a:solidFill>
            </a:endParaRPr>
          </a:p>
          <a:p>
            <a:endParaRPr lang="es-ES"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60</a:t>
            </a:fld>
            <a:endParaRPr lang="es-ES"/>
          </a:p>
        </p:txBody>
      </p:sp>
    </p:spTree>
    <p:extLst>
      <p:ext uri="{BB962C8B-B14F-4D97-AF65-F5344CB8AC3E}">
        <p14:creationId xmlns:p14="http://schemas.microsoft.com/office/powerpoint/2010/main" val="28839595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dirty="0"/>
              <a:t>Esta diapositiva muestra los elementos del Art. 30, </a:t>
            </a:r>
            <a:r>
              <a:rPr lang="en-US" u="none" baseline="0" dirty="0">
                <a:solidFill>
                  <a:srgbClr val="FF0000"/>
                </a:solidFill>
              </a:rPr>
              <a:t>§2 con respecto a los motivos disponibles para rechazar una solicitud de </a:t>
            </a:r>
            <a:r>
              <a:rPr lang="en-US" u="none" baseline="0" dirty="0" err="1">
                <a:solidFill>
                  <a:srgbClr val="FF0000"/>
                </a:solidFill>
              </a:rPr>
              <a:t>divulgación</a:t>
            </a:r>
            <a:r>
              <a:rPr lang="en-US" u="none" baseline="0" dirty="0">
                <a:solidFill>
                  <a:srgbClr val="FF0000"/>
                </a:solidFill>
              </a:rPr>
              <a:t> </a:t>
            </a:r>
            <a:r>
              <a:rPr lang="en-US" u="none" baseline="0" dirty="0" err="1">
                <a:solidFill>
                  <a:srgbClr val="FF0000"/>
                </a:solidFill>
              </a:rPr>
              <a:t>rápida</a:t>
            </a:r>
            <a:r>
              <a:rPr lang="en-US" u="none" baseline="0" dirty="0">
                <a:solidFill>
                  <a:srgbClr val="FF0000"/>
                </a:solidFill>
              </a:rPr>
              <a:t> de datos de tráfico. La explicación de estos elementos se proporciona en la siguiente diapositiva.</a:t>
            </a:r>
            <a:endParaRPr lang="es-ES" dirty="0"/>
          </a:p>
          <a:p>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61</a:t>
            </a:fld>
            <a:endParaRPr lang="es-ES"/>
          </a:p>
        </p:txBody>
      </p:sp>
    </p:spTree>
    <p:extLst>
      <p:ext uri="{BB962C8B-B14F-4D97-AF65-F5344CB8AC3E}">
        <p14:creationId xmlns:p14="http://schemas.microsoft.com/office/powerpoint/2010/main" val="15459102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62</a:t>
            </a:fld>
            <a:endParaRPr lang="es-ES"/>
          </a:p>
        </p:txBody>
      </p:sp>
    </p:spTree>
    <p:extLst>
      <p:ext uri="{BB962C8B-B14F-4D97-AF65-F5344CB8AC3E}">
        <p14:creationId xmlns:p14="http://schemas.microsoft.com/office/powerpoint/2010/main" val="157701419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GB" sz="1200" kern="1200" dirty="0">
                <a:solidFill>
                  <a:schemeClr val="tx1"/>
                </a:solidFill>
                <a:effectLst/>
                <a:latin typeface="+mn-lt"/>
              </a:rPr>
              <a:t>El artículo 31 del Convenio define una regla general sobre la asistencia mutua en relación con el acceso a los datos informáticos almacenados. Si bien </a:t>
            </a:r>
            <a:r>
              <a:rPr lang="en-GB" sz="1200" kern="1200" dirty="0" err="1">
                <a:solidFill>
                  <a:schemeClr val="tx1"/>
                </a:solidFill>
                <a:effectLst/>
                <a:latin typeface="+mn-lt"/>
              </a:rPr>
              <a:t>este</a:t>
            </a:r>
            <a:r>
              <a:rPr lang="en-GB" sz="1200" kern="1200" dirty="0">
                <a:solidFill>
                  <a:schemeClr val="tx1"/>
                </a:solidFill>
                <a:effectLst/>
                <a:latin typeface="+mn-lt"/>
              </a:rPr>
              <a:t> </a:t>
            </a:r>
            <a:r>
              <a:rPr lang="en-GB" sz="1200" kern="1200" dirty="0" err="1">
                <a:solidFill>
                  <a:schemeClr val="tx1"/>
                </a:solidFill>
                <a:effectLst/>
                <a:latin typeface="+mn-lt"/>
              </a:rPr>
              <a:t>artículo</a:t>
            </a:r>
            <a:r>
              <a:rPr lang="en-GB" sz="1200" kern="1200" dirty="0">
                <a:solidFill>
                  <a:schemeClr val="tx1"/>
                </a:solidFill>
                <a:effectLst/>
                <a:latin typeface="+mn-lt"/>
              </a:rPr>
              <a:t> y el Art. 23 al que se </a:t>
            </a:r>
            <a:r>
              <a:rPr lang="en-GB" sz="1200" kern="1200" dirty="0" err="1">
                <a:solidFill>
                  <a:schemeClr val="tx1"/>
                </a:solidFill>
                <a:effectLst/>
                <a:latin typeface="+mn-lt"/>
              </a:rPr>
              <a:t>refiere</a:t>
            </a:r>
            <a:r>
              <a:rPr lang="en-GB" sz="1200" kern="1200" dirty="0">
                <a:solidFill>
                  <a:schemeClr val="tx1"/>
                </a:solidFill>
                <a:effectLst/>
                <a:latin typeface="+mn-lt"/>
              </a:rPr>
              <a:t> expresan la aspiración general de que las partes colaboren en el enjuiciamiento de la ciberdelincuencia en la "extensión más amplia posible", no crea nuevas obligaciones de cooperación. Toda cooperación está sujeta a los tratados existentes y a los instrumentos internacionales que regulan la cooperación transfronteriza en las investigaciones tradicionales.</a:t>
            </a:r>
          </a:p>
          <a:p>
            <a:r>
              <a:rPr lang="en-GB" sz="1200" kern="1200" dirty="0">
                <a:solidFill>
                  <a:schemeClr val="tx1"/>
                </a:solidFill>
                <a:effectLst/>
                <a:latin typeface="+mn-lt"/>
              </a:rPr>
              <a:t> </a:t>
            </a:r>
          </a:p>
          <a:p>
            <a:r>
              <a:rPr lang="en-GB" sz="1200" kern="1200" dirty="0">
                <a:solidFill>
                  <a:schemeClr val="tx1"/>
                </a:solidFill>
                <a:effectLst/>
                <a:latin typeface="+mn-lt"/>
              </a:rPr>
              <a:t>En términos prácticos, el Art. 31 solo trae al entorno cibernético reglas generales, ya aplicables en la vida real, durante años.</a:t>
            </a:r>
          </a:p>
          <a:p>
            <a:endParaRPr lang="es-ES" sz="1200" kern="1200" dirty="0">
              <a:solidFill>
                <a:schemeClr val="tx1"/>
              </a:solidFill>
              <a:effectLst/>
              <a:latin typeface="+mn-lt"/>
              <a:ea typeface="ＭＳ Ｐゴシック" pitchFamily="-65" charset="-128"/>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63</a:t>
            </a:fld>
            <a:endParaRPr lang="es-ES"/>
          </a:p>
        </p:txBody>
      </p:sp>
    </p:spTree>
    <p:extLst>
      <p:ext uri="{BB962C8B-B14F-4D97-AF65-F5344CB8AC3E}">
        <p14:creationId xmlns:p14="http://schemas.microsoft.com/office/powerpoint/2010/main" val="75132886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u="none" dirty="0">
                <a:solidFill>
                  <a:srgbClr val="FF0000"/>
                </a:solidFill>
              </a:rPr>
              <a:t>Esta diapositiva muestra todo el texto del Art. 31, §1 y 2.</a:t>
            </a:r>
            <a:endParaRPr lang="es-ES" dirty="0">
              <a:solidFill>
                <a:srgbClr val="FF0000"/>
              </a:solidFill>
            </a:endParaRPr>
          </a:p>
          <a:p>
            <a:endParaRPr lang="es-ES" dirty="0">
              <a:solidFill>
                <a:srgbClr val="FF0000"/>
              </a:solidFill>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64</a:t>
            </a:fld>
            <a:endParaRPr lang="es-ES"/>
          </a:p>
        </p:txBody>
      </p:sp>
    </p:spTree>
    <p:extLst>
      <p:ext uri="{BB962C8B-B14F-4D97-AF65-F5344CB8AC3E}">
        <p14:creationId xmlns:p14="http://schemas.microsoft.com/office/powerpoint/2010/main" val="223882851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Esta diapositiva muestra el texto completo del Art. 30, </a:t>
            </a:r>
            <a:r>
              <a:rPr lang="en-US" u="none" baseline="0" dirty="0">
                <a:solidFill>
                  <a:srgbClr val="FF0000"/>
                </a:solidFill>
              </a:rPr>
              <a:t>§3.</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65</a:t>
            </a:fld>
            <a:endParaRPr lang="es-ES"/>
          </a:p>
        </p:txBody>
      </p:sp>
    </p:spTree>
    <p:extLst>
      <p:ext uri="{BB962C8B-B14F-4D97-AF65-F5344CB8AC3E}">
        <p14:creationId xmlns:p14="http://schemas.microsoft.com/office/powerpoint/2010/main" val="3669352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rPr>
              <a:t>En este contexto, la ciberdelincuencia es el delito más transnacional, por varias razones entre las cuales:</a:t>
            </a:r>
          </a:p>
          <a:p>
            <a:pPr lvl="0"/>
            <a:r>
              <a:rPr lang="en-GB" sz="1200" kern="1200" dirty="0">
                <a:solidFill>
                  <a:schemeClr val="tx1"/>
                </a:solidFill>
                <a:effectLst/>
                <a:latin typeface="+mn-lt"/>
              </a:rPr>
              <a:t>- Las computadoras e Internet permiten a los criminales lanzar ataques globales desde todas partes del mundo. </a:t>
            </a:r>
          </a:p>
          <a:p>
            <a:pPr lvl="0"/>
            <a:r>
              <a:rPr lang="en-GB" sz="1200" kern="1200" dirty="0">
                <a:solidFill>
                  <a:schemeClr val="tx1"/>
                </a:solidFill>
                <a:effectLst/>
                <a:latin typeface="+mn-lt"/>
              </a:rPr>
              <a:t>- Las tecnologías modernas como VPN (redes privadas virtuales), TOR (The Onion Router) o servidores proxy también permiten a los delincuentes dar la apariencia de que están operando desde el extranjero, incluso cuando no es así. </a:t>
            </a:r>
          </a:p>
          <a:p>
            <a:pPr lvl="0"/>
            <a:r>
              <a:rPr lang="en-GB" sz="1200" kern="1200" dirty="0">
                <a:solidFill>
                  <a:schemeClr val="tx1"/>
                </a:solidFill>
                <a:effectLst/>
                <a:latin typeface="+mn-lt"/>
              </a:rPr>
              <a:t>- La computación en la nube ha complicado aún más las cosas, ya que muchas veces la información se almacena </a:t>
            </a:r>
            <a:r>
              <a:rPr lang="en-GB" sz="1200" kern="1200" dirty="0" err="1">
                <a:solidFill>
                  <a:schemeClr val="tx1"/>
                </a:solidFill>
                <a:effectLst/>
                <a:latin typeface="+mn-lt"/>
              </a:rPr>
              <a:t>en</a:t>
            </a:r>
            <a:r>
              <a:rPr lang="en-GB" sz="1200" kern="1200" dirty="0">
                <a:solidFill>
                  <a:schemeClr val="tx1"/>
                </a:solidFill>
                <a:effectLst/>
                <a:latin typeface="+mn-lt"/>
              </a:rPr>
              <a:t> </a:t>
            </a:r>
            <a:r>
              <a:rPr lang="en-GB" sz="1200" kern="1200" dirty="0" err="1">
                <a:solidFill>
                  <a:schemeClr val="tx1"/>
                </a:solidFill>
                <a:effectLst/>
                <a:latin typeface="+mn-lt"/>
              </a:rPr>
              <a:t>países</a:t>
            </a:r>
            <a:r>
              <a:rPr lang="en-GB" sz="1200" kern="1200" dirty="0">
                <a:solidFill>
                  <a:schemeClr val="tx1"/>
                </a:solidFill>
                <a:effectLst/>
                <a:latin typeface="+mn-lt"/>
              </a:rPr>
              <a:t> </a:t>
            </a:r>
            <a:r>
              <a:rPr lang="en-GB" sz="1200" kern="1200" dirty="0" err="1">
                <a:solidFill>
                  <a:schemeClr val="tx1"/>
                </a:solidFill>
                <a:effectLst/>
                <a:latin typeface="+mn-lt"/>
              </a:rPr>
              <a:t>diferentes</a:t>
            </a:r>
            <a:r>
              <a:rPr lang="en-GB" sz="1200" kern="1200" dirty="0">
                <a:solidFill>
                  <a:schemeClr val="tx1"/>
                </a:solidFill>
                <a:effectLst/>
                <a:latin typeface="+mn-lt"/>
              </a:rPr>
              <a:t> de los que la proporcionan.</a:t>
            </a:r>
          </a:p>
          <a:p>
            <a:r>
              <a:rPr lang="en-GB" sz="1200" kern="1200" dirty="0">
                <a:solidFill>
                  <a:schemeClr val="tx1"/>
                </a:solidFill>
                <a:effectLst/>
                <a:latin typeface="+mn-lt"/>
              </a:rPr>
              <a:t> </a:t>
            </a:r>
          </a:p>
          <a:p>
            <a:r>
              <a:rPr lang="en-GB" sz="1200" kern="1200" dirty="0">
                <a:solidFill>
                  <a:schemeClr val="tx1"/>
                </a:solidFill>
                <a:effectLst/>
                <a:latin typeface="+mn-lt"/>
              </a:rPr>
              <a:t>Por lo tanto, aquellos que quieran investigar la ciberdelincuencia deben ser conscientes de que su tarea requiere una cooperación internacional eficiente. De hecho, siendo global por naturaleza, sin cooperación internacional, es poco probable que las investigaciones sobre ciberdelincuencia tengan éxito.</a:t>
            </a:r>
            <a:endParaRPr lang="es-ES" dirty="0"/>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a:t>
            </a:fld>
            <a:endParaRPr lang="es-ES"/>
          </a:p>
        </p:txBody>
      </p:sp>
    </p:spTree>
    <p:extLst>
      <p:ext uri="{BB962C8B-B14F-4D97-AF65-F5344CB8AC3E}">
        <p14:creationId xmlns:p14="http://schemas.microsoft.com/office/powerpoint/2010/main" val="16877905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Esta diapositiva muestra los elementos del Art. 31, </a:t>
            </a:r>
            <a:r>
              <a:rPr lang="en-US" u="none" baseline="0" dirty="0">
                <a:solidFill>
                  <a:srgbClr val="FF0000"/>
                </a:solidFill>
              </a:rPr>
              <a:t>§1. La explicación de estos elementos se proporciona en la siguiente diapositiva.</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66</a:t>
            </a:fld>
            <a:endParaRPr lang="es-ES"/>
          </a:p>
        </p:txBody>
      </p:sp>
    </p:spTree>
    <p:extLst>
      <p:ext uri="{BB962C8B-B14F-4D97-AF65-F5344CB8AC3E}">
        <p14:creationId xmlns:p14="http://schemas.microsoft.com/office/powerpoint/2010/main" val="376639737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67</a:t>
            </a:fld>
            <a:endParaRPr lang="es-ES"/>
          </a:p>
        </p:txBody>
      </p:sp>
    </p:spTree>
    <p:extLst>
      <p:ext uri="{BB962C8B-B14F-4D97-AF65-F5344CB8AC3E}">
        <p14:creationId xmlns:p14="http://schemas.microsoft.com/office/powerpoint/2010/main" val="178179427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Esta diapositiva muestra los elementos del Art. 30, </a:t>
            </a:r>
            <a:r>
              <a:rPr lang="en-US" u="none" baseline="0" dirty="0">
                <a:solidFill>
                  <a:srgbClr val="FF0000"/>
                </a:solidFill>
              </a:rPr>
              <a:t>§3 con respecto a responder a las solicitudes de asistencia mutua en cuanto al acceso a los datos informáticos </a:t>
            </a:r>
            <a:r>
              <a:rPr lang="en-US" u="none" baseline="0" dirty="0" err="1">
                <a:solidFill>
                  <a:srgbClr val="FF0000"/>
                </a:solidFill>
              </a:rPr>
              <a:t>almacenados</a:t>
            </a:r>
            <a:r>
              <a:rPr lang="en-US" u="none" baseline="0" dirty="0">
                <a:solidFill>
                  <a:srgbClr val="FF0000"/>
                </a:solidFill>
              </a:rPr>
              <a:t> </a:t>
            </a:r>
            <a:r>
              <a:rPr lang="en-US" u="none" baseline="0" dirty="0" err="1">
                <a:solidFill>
                  <a:srgbClr val="FF0000"/>
                </a:solidFill>
              </a:rPr>
              <a:t>rápidamente</a:t>
            </a:r>
            <a:r>
              <a:rPr lang="en-US" u="none" baseline="0" dirty="0">
                <a:solidFill>
                  <a:srgbClr val="FF0000"/>
                </a:solidFill>
              </a:rPr>
              <a:t>. La explicación de estos elementos se proporciona en la siguiente diapositiva.</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68</a:t>
            </a:fld>
            <a:endParaRPr lang="es-ES"/>
          </a:p>
        </p:txBody>
      </p:sp>
    </p:spTree>
    <p:extLst>
      <p:ext uri="{BB962C8B-B14F-4D97-AF65-F5344CB8AC3E}">
        <p14:creationId xmlns:p14="http://schemas.microsoft.com/office/powerpoint/2010/main" val="30948577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69</a:t>
            </a:fld>
            <a:endParaRPr lang="es-ES"/>
          </a:p>
        </p:txBody>
      </p:sp>
    </p:spTree>
    <p:extLst>
      <p:ext uri="{BB962C8B-B14F-4D97-AF65-F5344CB8AC3E}">
        <p14:creationId xmlns:p14="http://schemas.microsoft.com/office/powerpoint/2010/main" val="116341050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55000" lnSpcReduction="20000"/>
          </a:bodyPr>
          <a:lstStyle/>
          <a:p>
            <a:pPr marL="0" marR="0" indent="0" algn="l" defTabSz="457200" rtl="0" eaLnBrk="0" fontAlgn="base" latinLnBrk="0" hangingPunct="0">
              <a:lnSpc>
                <a:spcPct val="100000"/>
              </a:lnSpc>
              <a:spcBef>
                <a:spcPct val="30000"/>
              </a:spcBef>
              <a:spcAft>
                <a:spcPct val="0"/>
              </a:spcAft>
              <a:buClrTx/>
              <a:buSzTx/>
              <a:buFontTx/>
              <a:buNone/>
              <a:tabLst/>
              <a:defRPr/>
            </a:pPr>
            <a:r>
              <a:rPr dirty="0"/>
              <a:t>La cuestión de cuándo se permite a una Parte </a:t>
            </a:r>
            <a:r>
              <a:rPr lang="en-US" u="sng" dirty="0"/>
              <a:t>acceder unilateralmente a datos almacenados en otra Parte sin buscar asistencia mutua</a:t>
            </a:r>
            <a:r>
              <a:rPr dirty="0"/>
              <a:t> fue una cuestión que los redactores del Convenio de Budapest debatieron ampliamente. </a:t>
            </a:r>
            <a:endParaRPr lang="es-ES" dirty="0"/>
          </a:p>
          <a:p>
            <a:pPr marL="0" marR="0" indent="0" algn="l" defTabSz="457200" rtl="0" eaLnBrk="0" fontAlgn="base" latinLnBrk="0" hangingPunct="0">
              <a:lnSpc>
                <a:spcPct val="100000"/>
              </a:lnSpc>
              <a:spcBef>
                <a:spcPct val="30000"/>
              </a:spcBef>
              <a:spcAft>
                <a:spcPct val="0"/>
              </a:spcAft>
              <a:buClrTx/>
              <a:buSzTx/>
              <a:buFontTx/>
              <a:buNone/>
              <a:tabLst/>
              <a:defRPr/>
            </a:pPr>
            <a:endParaRPr lang="es-ES" dirty="0"/>
          </a:p>
          <a:p>
            <a:pPr marL="0" marR="0" indent="0" algn="l" defTabSz="457200" rtl="0" eaLnBrk="0" fontAlgn="base" latinLnBrk="0" hangingPunct="0">
              <a:lnSpc>
                <a:spcPct val="100000"/>
              </a:lnSpc>
              <a:spcBef>
                <a:spcPct val="30000"/>
              </a:spcBef>
              <a:spcAft>
                <a:spcPct val="0"/>
              </a:spcAft>
              <a:buClrTx/>
              <a:buSzTx/>
              <a:buFontTx/>
              <a:buNone/>
              <a:tabLst/>
              <a:defRPr/>
            </a:pPr>
            <a:r>
              <a:rPr dirty="0"/>
              <a:t>Hubo un examen detallado de los casos en que puede ser aceptable que los Estados actúen unilateralmente y aquellos en los que no. Al final, los redactores determinaron que aún no era posible preparar un régimen integral y jurídicamente vinculante que regule esta área. </a:t>
            </a:r>
            <a:endParaRPr lang="es-ES" dirty="0"/>
          </a:p>
          <a:p>
            <a:pPr marL="0" marR="0" indent="0" algn="l" defTabSz="457200" rtl="0" eaLnBrk="0" fontAlgn="base" latinLnBrk="0" hangingPunct="0">
              <a:lnSpc>
                <a:spcPct val="100000"/>
              </a:lnSpc>
              <a:spcBef>
                <a:spcPct val="30000"/>
              </a:spcBef>
              <a:spcAft>
                <a:spcPct val="0"/>
              </a:spcAft>
              <a:buClrTx/>
              <a:buSzTx/>
              <a:buFontTx/>
              <a:buNone/>
              <a:tabLst/>
              <a:defRPr/>
            </a:pPr>
            <a:r>
              <a:rPr dirty="0"/>
              <a:t>En parte, esto se debió a la falta de experiencia concreta con tales situaciones hasta la fecha; y, en parte, esto se debió a la comprensión de que la solución adecuada a menudo giraba en torno a las circunstancias precisas del caso individual, </a:t>
            </a:r>
            <a:r>
              <a:rPr lang="en-US" u="sng" dirty="0"/>
              <a:t>lo que dificultaba la formulación de reglas generales</a:t>
            </a:r>
            <a:r>
              <a:rPr dirty="0"/>
              <a:t>. </a:t>
            </a:r>
            <a:endParaRPr lang="es-ES" dirty="0"/>
          </a:p>
          <a:p>
            <a:pPr marL="0" marR="0" indent="0" algn="l" defTabSz="457200" rtl="0" eaLnBrk="0" fontAlgn="base" latinLnBrk="0" hangingPunct="0">
              <a:lnSpc>
                <a:spcPct val="100000"/>
              </a:lnSpc>
              <a:spcBef>
                <a:spcPct val="30000"/>
              </a:spcBef>
              <a:spcAft>
                <a:spcPct val="0"/>
              </a:spcAft>
              <a:buClrTx/>
              <a:buSzTx/>
              <a:buFontTx/>
              <a:buNone/>
              <a:tabLst/>
              <a:defRPr/>
            </a:pPr>
            <a:endParaRPr lang="es-ES" u="sng"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u="sng" dirty="0"/>
              <a:t>En última instancia, los redactores decidieron establecer solo en el Art. 32 del Convenio situaciones en las que todos estuvieran de acuerdo en que la acción unilateral es permisible</a:t>
            </a:r>
            <a:r>
              <a:rPr dirty="0"/>
              <a:t>. </a:t>
            </a:r>
          </a:p>
          <a:p>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Como resultado, el Art. 32 define la posibilidad otorgada a los organismos encargados de hacer cumplir la ley de un Estado-Parte del Convenio de obtener pruebas almacenadas en una computadora ubicada físicamente en el territorio de otra Parte, sin ninguna solicitud de cooperación internacional. Esto se puede hacer si, durante una investigación concreta, los funcionarios a cargo necesitan obtener información de fuente abierta desde una computadora ubicada en un país extranjero o desde una computadora cuyo acceso fue autorizado por la persona legalmente autorizada.</a:t>
            </a:r>
          </a:p>
          <a:p>
            <a:r>
              <a:rPr lang="en-GB" sz="1200" kern="1200" dirty="0">
                <a:solidFill>
                  <a:schemeClr val="tx1"/>
                </a:solidFill>
                <a:effectLst/>
                <a:latin typeface="+mn-lt"/>
              </a:rPr>
              <a:t> </a:t>
            </a:r>
          </a:p>
          <a:p>
            <a:r>
              <a:rPr lang="en-GB" sz="1200" kern="1200" dirty="0">
                <a:solidFill>
                  <a:schemeClr val="tx1"/>
                </a:solidFill>
                <a:effectLst/>
                <a:latin typeface="+mn-lt"/>
              </a:rPr>
              <a:t>Con respecto a la información de fuente abierta, debe señalarse que esta investigación de "fuente abierta" es algo que cualquier ciudadano puede hacer, por iniciativa propia, en la mayoría de los países. Por lo tanto, esta disposición simplemente tiene el objetivo de autorizar a los agentes del orden a que lo hagan también y, al mismo tiempo, califiquen como válidas las pruebas obtenidas de esa manera.</a:t>
            </a:r>
          </a:p>
          <a:p>
            <a:endParaRPr lang="es-ES" sz="1200" kern="1200" dirty="0">
              <a:solidFill>
                <a:schemeClr val="tx1"/>
              </a:solidFill>
              <a:effectLst/>
              <a:latin typeface="+mn-lt"/>
              <a:ea typeface="ＭＳ Ｐゴシック" pitchFamily="-65" charset="-128"/>
              <a:cs typeface="ＭＳ Ｐゴシック" pitchFamily="-65" charset="-128"/>
            </a:endParaRPr>
          </a:p>
          <a:p>
            <a:r>
              <a:rPr lang="en-GB" sz="1200" kern="1200" dirty="0">
                <a:solidFill>
                  <a:schemeClr val="tx1"/>
                </a:solidFill>
                <a:effectLst/>
                <a:latin typeface="+mn-lt"/>
              </a:rPr>
              <a:t>Pero el otro lado de la disposición tiene un enfoque muy nuevo. No existe un equivalente real en el mundo físico para esta nueva posibilidad: en el pasado, un oficial tendría que viajar físicamente al otro país y pedir ayuda a las autoridades locales. No podía hacer nada por su cuenta y cada acto de investigación se practicaría en nombre de las autoridades nacionales del lugar.</a:t>
            </a:r>
          </a:p>
          <a:p>
            <a:r>
              <a:rPr lang="en-GB" sz="1200" kern="1200" dirty="0">
                <a:solidFill>
                  <a:schemeClr val="tx1"/>
                </a:solidFill>
                <a:effectLst/>
                <a:latin typeface="+mn-lt"/>
              </a:rPr>
              <a:t> </a:t>
            </a:r>
          </a:p>
          <a:p>
            <a:r>
              <a:rPr lang="en-GB" sz="1200" kern="1200" dirty="0">
                <a:solidFill>
                  <a:schemeClr val="tx1"/>
                </a:solidFill>
                <a:effectLst/>
                <a:latin typeface="+mn-lt"/>
              </a:rPr>
              <a:t>El Art. 32 establece lo contrario. Según él, cualquier agente de la ley de cualquier país en el mundo entero puede obtener información de otro país, incluso si no es información de "código abierto", si la persona que tiene la autoridad legal para divulgar los datos le da a su legítimo y consentimiento voluntario. Esa actividad investigadora no necesita ninguna autorización del Estado con jurisdicción en el lugar donde se almacena la información. Algunos Estados no aceptan pacíficamente el Convenio debido a esta redacción. Ellos dicen que va en contra del principio de soberanía. Sin embargo, no hay ninguna propuesta ni ninguna otra solución a los complejos problemas de las investigaciones transfronterizas ni a las investigaciones en la "nube". La vida real revela que, en la mayoría de los casos, es imposible investigar la ciberdelincuencia o reunir pruebas electrónicas, a nivel internacional, utilizando los canales tradicionales. Es imposible porque el tiempo que lleva no es compatible con la volatilidad y la fragilidad de las pruebas electrónicas. Es por eso que una investigación transfronteriza, llevada a cabo por el agente de la ley que se ocupa del caso sería más eficiente. </a:t>
            </a:r>
          </a:p>
          <a:p>
            <a:r>
              <a:rPr lang="en-GB" sz="1200" kern="1200" dirty="0">
                <a:solidFill>
                  <a:schemeClr val="tx1"/>
                </a:solidFill>
                <a:effectLst/>
                <a:latin typeface="+mn-lt"/>
              </a:rPr>
              <a:t> </a:t>
            </a:r>
          </a:p>
          <a:p>
            <a:r>
              <a:rPr lang="en-GB" sz="1200" kern="1200" dirty="0">
                <a:solidFill>
                  <a:schemeClr val="tx1"/>
                </a:solidFill>
                <a:effectLst/>
                <a:latin typeface="+mn-lt"/>
              </a:rPr>
              <a:t>Pero, por otro lado, a veces es realmente imposible utilizar los canales de cooperación regulares: con respecto a los servicios en la "nube", los usuarios (y el investigador) no saben exactamente dónde están físicamente almacenados los datos requeridos por la policía.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70</a:t>
            </a:fld>
            <a:endParaRPr lang="es-ES"/>
          </a:p>
        </p:txBody>
      </p:sp>
    </p:spTree>
    <p:extLst>
      <p:ext uri="{BB962C8B-B14F-4D97-AF65-F5344CB8AC3E}">
        <p14:creationId xmlns:p14="http://schemas.microsoft.com/office/powerpoint/2010/main" val="414229571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US" u="none" dirty="0">
                <a:solidFill>
                  <a:srgbClr val="FF0000"/>
                </a:solidFill>
              </a:rPr>
              <a:t>Esta diapositiva muestra todo el texto del Art. 32.</a:t>
            </a:r>
            <a:endParaRPr lang="es-ES" dirty="0">
              <a:solidFill>
                <a:srgbClr val="FF0000"/>
              </a:solidFill>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71</a:t>
            </a:fld>
            <a:endParaRPr lang="es-ES"/>
          </a:p>
        </p:txBody>
      </p:sp>
    </p:spTree>
    <p:extLst>
      <p:ext uri="{BB962C8B-B14F-4D97-AF65-F5344CB8AC3E}">
        <p14:creationId xmlns:p14="http://schemas.microsoft.com/office/powerpoint/2010/main" val="224368566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dirty="0"/>
              <a:t>Esta diapositiva muestra un elemento del Art. 32.</a:t>
            </a:r>
            <a:r>
              <a:rPr lang="en-US" u="none" baseline="0" dirty="0">
                <a:solidFill>
                  <a:srgbClr val="FF0000"/>
                </a:solidFill>
              </a:rPr>
              <a:t> La explicación de este elemento se proporciona en la siguiente diapositiva.</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72</a:t>
            </a:fld>
            <a:endParaRPr lang="es-ES"/>
          </a:p>
        </p:txBody>
      </p:sp>
    </p:spTree>
    <p:extLst>
      <p:ext uri="{BB962C8B-B14F-4D97-AF65-F5344CB8AC3E}">
        <p14:creationId xmlns:p14="http://schemas.microsoft.com/office/powerpoint/2010/main" val="97367869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73</a:t>
            </a:fld>
            <a:endParaRPr lang="es-ES"/>
          </a:p>
        </p:txBody>
      </p:sp>
    </p:spTree>
    <p:extLst>
      <p:ext uri="{BB962C8B-B14F-4D97-AF65-F5344CB8AC3E}">
        <p14:creationId xmlns:p14="http://schemas.microsoft.com/office/powerpoint/2010/main" val="390350193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dirty="0"/>
              <a:t>Esta diapositiva muestra un elemento del Art. 32.</a:t>
            </a:r>
            <a:r>
              <a:rPr lang="en-US" u="none" baseline="0" dirty="0">
                <a:solidFill>
                  <a:srgbClr val="FF0000"/>
                </a:solidFill>
              </a:rPr>
              <a:t> La explicación de este elemento se proporciona en la siguiente diapositiva.</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74</a:t>
            </a:fld>
            <a:endParaRPr lang="es-ES"/>
          </a:p>
        </p:txBody>
      </p:sp>
    </p:spTree>
    <p:extLst>
      <p:ext uri="{BB962C8B-B14F-4D97-AF65-F5344CB8AC3E}">
        <p14:creationId xmlns:p14="http://schemas.microsoft.com/office/powerpoint/2010/main" val="292393825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dirty="0"/>
              <a:t>Esta diapositiva muestra un elemento del Art. 32.</a:t>
            </a:r>
            <a:r>
              <a:rPr lang="en-US" u="none" baseline="0" dirty="0">
                <a:solidFill>
                  <a:srgbClr val="FF0000"/>
                </a:solidFill>
              </a:rPr>
              <a:t> La explicación de este elemento se proporciona en la siguiente diapositiva.</a:t>
            </a:r>
            <a:endParaRPr lang="es-ES" dirty="0"/>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76</a:t>
            </a:fld>
            <a:endParaRPr lang="es-ES"/>
          </a:p>
        </p:txBody>
      </p:sp>
    </p:spTree>
    <p:extLst>
      <p:ext uri="{BB962C8B-B14F-4D97-AF65-F5344CB8AC3E}">
        <p14:creationId xmlns:p14="http://schemas.microsoft.com/office/powerpoint/2010/main" val="4266328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dirty="0"/>
              <a:t>En términos concretos, los profesionales del derecho afrontan preguntas preliminares difíciles (que deben resolverse antes que cualquier otra cosa) cuando se comete un delito en el ciberespacio.</a:t>
            </a:r>
            <a:r>
              <a:rPr lang="en-US" sz="1200" kern="1200" noProof="0" dirty="0">
                <a:solidFill>
                  <a:schemeClr val="tx1"/>
                </a:solidFill>
                <a:effectLst/>
                <a:latin typeface="+mn-lt"/>
              </a:rPr>
              <a:t> </a:t>
            </a:r>
          </a:p>
          <a:p>
            <a:endParaRPr lang="es-ES" sz="1200" kern="1200" noProof="0" dirty="0">
              <a:solidFill>
                <a:schemeClr val="tx1"/>
              </a:solidFill>
              <a:effectLst/>
              <a:latin typeface="+mn-lt"/>
              <a:ea typeface="ＭＳ Ｐゴシック" pitchFamily="-65" charset="-128"/>
              <a:cs typeface="ＭＳ Ｐゴシック" pitchFamily="-65" charset="-128"/>
            </a:endParaRPr>
          </a:p>
          <a:p>
            <a:r>
              <a:rPr lang="en-GB" sz="1200" b="1" kern="1200" dirty="0">
                <a:solidFill>
                  <a:schemeClr val="tx1"/>
                </a:solidFill>
                <a:effectLst/>
                <a:latin typeface="+mn-lt"/>
              </a:rPr>
              <a:t>1. Teniendo en cuenta que Internet está en todas partes, el primer problema es determinar la ubicación legalmente relevante del delito</a:t>
            </a:r>
            <a:r>
              <a:rPr dirty="0"/>
              <a:t>, lo que puede no ser fácil.</a:t>
            </a:r>
            <a:r>
              <a:rPr lang="en-US" sz="1200" kern="1200" noProof="0" dirty="0">
                <a:solidFill>
                  <a:schemeClr val="tx1"/>
                </a:solidFill>
                <a:effectLst/>
                <a:latin typeface="+mn-lt"/>
              </a:rPr>
              <a:t> </a:t>
            </a:r>
          </a:p>
          <a:p>
            <a:endParaRPr lang="es-ES" sz="1200" kern="1200" noProof="0" dirty="0">
              <a:solidFill>
                <a:schemeClr val="tx1"/>
              </a:solidFill>
              <a:effectLst/>
              <a:latin typeface="+mn-lt"/>
              <a:ea typeface="ＭＳ Ｐゴシック" pitchFamily="-65" charset="-128"/>
              <a:cs typeface="ＭＳ Ｐゴシック" pitchFamily="-65"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dirty="0"/>
              <a:t>Si, por ejemplo, el perpetrador actúa en un lugar A y la computadora víctima está en un lugar B, pero la comunicación ilegal utilizada por el delincuente fue realizada por un proveedor ubicado en un lugar C, y si todas esas ubicaciones pertenecen a diferentes jurisdicciones, la primera pregunta que el agente de la ley debe resolver es la </a:t>
            </a:r>
            <a:r>
              <a:rPr lang="en-US" sz="1200" b="1" i="0" u="none" kern="1200" noProof="0" dirty="0">
                <a:solidFill>
                  <a:schemeClr val="tx1"/>
                </a:solidFill>
                <a:effectLst>
                  <a:outerShdw blurRad="38100" dist="38100" dir="2700000" algn="tl">
                    <a:srgbClr val="000000">
                      <a:alpha val="43137"/>
                    </a:srgbClr>
                  </a:outerShdw>
                </a:effectLst>
                <a:latin typeface="+mn-lt"/>
              </a:rPr>
              <a:t>ubicación legalmente relevante del delito en términos de jurisdicción. El lugar donde se cometió el delito debe ser aclarado, a fin de determinar cuál es la ley sustantiva aplicable y cuál es la jurisdicción competente (policía, fiscal, juez).</a:t>
            </a:r>
            <a:r>
              <a:rPr lang="en-GB" sz="1200" kern="1200" dirty="0">
                <a:solidFill>
                  <a:schemeClr val="tx1"/>
                </a:solidFill>
                <a:effectLst/>
                <a:latin typeface="+mn-lt"/>
              </a:rPr>
              <a:t> De hecho, el investigador debe respetar su propia jurisdicción: su propia competencia territorial. Según este punto de vista, la jurisdicción será un límite vinculante para las investigaciones criminales. </a:t>
            </a:r>
          </a:p>
          <a:p>
            <a:endParaRPr lang="es-ES" sz="1200" b="1" i="0" u="none" kern="1200" noProof="0" dirty="0">
              <a:solidFill>
                <a:schemeClr val="tx1"/>
              </a:solidFill>
              <a:effectLst>
                <a:outerShdw blurRad="38100" dist="38100" dir="2700000" algn="tl">
                  <a:srgbClr val="000000">
                    <a:alpha val="43137"/>
                  </a:srgbClr>
                </a:outerShdw>
              </a:effectLst>
              <a:latin typeface="+mn-lt"/>
              <a:ea typeface="ＭＳ Ｐゴシック" pitchFamily="-65" charset="-128"/>
              <a:cs typeface="ＭＳ Ｐゴシック" pitchFamily="-65" charset="-128"/>
            </a:endParaRPr>
          </a:p>
          <a:p>
            <a:r>
              <a:rPr dirty="0"/>
              <a:t>    </a:t>
            </a:r>
            <a:r>
              <a:rPr lang="en-US" b="0" u="sng" baseline="0" noProof="0" dirty="0"/>
              <a:t>Los sistemas legales pueden variar en cómo se establece la jurisdicción sobre los delitos penales, pero en la mayoría de los casos se tienen en cuenta (criterios tradicionales):</a:t>
            </a:r>
          </a:p>
          <a:p>
            <a:r>
              <a:rPr lang="en-US" baseline="0" noProof="0" dirty="0"/>
              <a:t>	- si el delito se comete total o parcialmente dentro de un </a:t>
            </a:r>
            <a:r>
              <a:rPr lang="en-US" b="1" baseline="0" noProof="0" dirty="0"/>
              <a:t>territorio</a:t>
            </a:r>
            <a:r>
              <a:rPr lang="en-US" baseline="0" noProof="0" dirty="0"/>
              <a:t> determinado,</a:t>
            </a:r>
          </a:p>
          <a:p>
            <a:r>
              <a:rPr lang="en-US" baseline="0" noProof="0" dirty="0"/>
              <a:t>	- si el </a:t>
            </a:r>
            <a:r>
              <a:rPr lang="en-US" b="1" baseline="0" noProof="0" dirty="0"/>
              <a:t>delincuente</a:t>
            </a:r>
            <a:r>
              <a:rPr lang="en-US" baseline="0" noProof="0" dirty="0"/>
              <a:t> está uno de los Estados nacionales o un residente habitual en su territorio,</a:t>
            </a:r>
          </a:p>
          <a:p>
            <a:r>
              <a:rPr lang="en-US" baseline="0" noProof="0" dirty="0"/>
              <a:t>	- para ciertos delitos muy graves, si la </a:t>
            </a:r>
            <a:r>
              <a:rPr lang="en-US" b="1" baseline="0" noProof="0" dirty="0"/>
              <a:t>víctima</a:t>
            </a:r>
            <a:r>
              <a:rPr lang="en-US" baseline="0" noProof="0" dirty="0"/>
              <a:t> está uno de los Estados nacionales y el delito se comete en el extranjero.</a:t>
            </a:r>
          </a:p>
          <a:p>
            <a:r>
              <a:rPr dirty="0"/>
              <a:t> </a:t>
            </a:r>
            <a:endParaRPr lang="es-ES" noProof="0" dirty="0"/>
          </a:p>
          <a:p>
            <a:r>
              <a:rPr lang="en-US" noProof="0" dirty="0"/>
              <a:t>    Sin embargo, este criterio «tradicional» a menudo es difícil de aplicar cuando se trata de casos de ciberdelincuencia y está estrechamente relacionado con la naturaleza transfronteriza e internacional de la ciberdelincuencia. </a:t>
            </a:r>
            <a:r>
              <a:rPr dirty="0"/>
              <a:t>Los criterios tradicionales y materialistas no pueden aplicarse en la nueva realidad virtual del "ciberespacio". La ciberdelincuencia tampoco tiene fronteras y puede afectar simultáneamente a varios países a la vez. </a:t>
            </a:r>
          </a:p>
          <a:p>
            <a:endParaRPr lang="es-ES" sz="1200" b="1" i="0" u="none" kern="1200" noProof="0" dirty="0">
              <a:solidFill>
                <a:schemeClr val="tx1"/>
              </a:solidFill>
              <a:effectLst>
                <a:outerShdw blurRad="38100" dist="38100" dir="2700000" algn="tl">
                  <a:srgbClr val="000000">
                    <a:alpha val="43137"/>
                  </a:srgbClr>
                </a:outerShdw>
              </a:effectLst>
              <a:latin typeface="+mn-lt"/>
              <a:ea typeface="ＭＳ Ｐゴシック" pitchFamily="-65" charset="-128"/>
              <a:cs typeface="ＭＳ Ｐゴシック" pitchFamily="-65" charset="-128"/>
            </a:endParaRPr>
          </a:p>
          <a:p>
            <a:r>
              <a:rPr dirty="0"/>
              <a:t>    </a:t>
            </a:r>
            <a:r>
              <a:rPr lang="en-US" b="0" u="sng" baseline="0" dirty="0"/>
              <a:t>¿Cómo puede entonces lograr vincular un delito cibernético con el territorio nacional de una nación o un tribunal y reclamar jurisdicción? </a:t>
            </a:r>
          </a:p>
          <a:p>
            <a:r>
              <a:rPr lang="en-US" baseline="0" dirty="0">
                <a:effectLst/>
              </a:rPr>
              <a:t>	- ¿ubicación del </a:t>
            </a:r>
            <a:r>
              <a:rPr lang="en-US" b="1" baseline="0" dirty="0">
                <a:effectLst/>
              </a:rPr>
              <a:t>servidor</a:t>
            </a:r>
            <a:r>
              <a:rPr lang="en-US" baseline="0" dirty="0">
                <a:effectLst/>
              </a:rPr>
              <a:t> que contiene los datos informáticos pertinentes? </a:t>
            </a:r>
          </a:p>
          <a:p>
            <a:r>
              <a:rPr lang="en-US" baseline="0" dirty="0">
                <a:effectLst/>
              </a:rPr>
              <a:t>	Sin embargo, a menudo es muy difícil al comienzo de un caso saber dónde se encuentra este servidor. También es posible ubicar un servidor en varias jurisdicciones a la vez. </a:t>
            </a:r>
            <a:r>
              <a:rPr dirty="0"/>
              <a:t>Finalmente, la computación en la nube complica aún más las cosas. </a:t>
            </a:r>
            <a:endParaRPr lang="es-ES" baseline="0" dirty="0">
              <a:effectLst/>
            </a:endParaRPr>
          </a:p>
          <a:p>
            <a:r>
              <a:rPr lang="en-US" baseline="0" dirty="0">
                <a:effectLst/>
              </a:rPr>
              <a:t>	- ¿ubicación de la creación y administración de un </a:t>
            </a:r>
            <a:r>
              <a:rPr lang="en-US" b="1" baseline="0" dirty="0">
                <a:effectLst/>
              </a:rPr>
              <a:t>sitio de Internet</a:t>
            </a:r>
            <a:r>
              <a:rPr lang="en-US" baseline="0" dirty="0">
                <a:effectLst/>
              </a:rPr>
              <a:t>? Este criterio adolece de las mismas fallas que la ubicación del servidor y, a menudo, es irrelevante para las investigaciones. </a:t>
            </a:r>
          </a:p>
          <a:p>
            <a:r>
              <a:rPr lang="en-US" baseline="0" dirty="0">
                <a:effectLst/>
              </a:rPr>
              <a:t>	- ¿ubicación de la </a:t>
            </a:r>
            <a:r>
              <a:rPr lang="en-US" b="1" baseline="0" dirty="0">
                <a:effectLst/>
              </a:rPr>
              <a:t>víctima</a:t>
            </a:r>
            <a:r>
              <a:rPr lang="en-US" baseline="0" dirty="0">
                <a:effectLst/>
              </a:rPr>
              <a:t> de la piratería o el lugar donde el "</a:t>
            </a:r>
            <a:r>
              <a:rPr lang="en-US" b="1" baseline="0" dirty="0">
                <a:effectLst/>
              </a:rPr>
              <a:t>orden público</a:t>
            </a:r>
            <a:r>
              <a:rPr lang="en-US" baseline="0" dirty="0">
                <a:effectLst/>
              </a:rPr>
              <a:t>" ha sido perturbado por la ciberdelincuencia? </a:t>
            </a:r>
          </a:p>
          <a:p>
            <a:endParaRPr lang="es-ES" baseline="0" dirty="0">
              <a:solidFill>
                <a:schemeClr val="tx1"/>
              </a:solidFill>
              <a:effectLst/>
            </a:endParaRPr>
          </a:p>
          <a:p>
            <a:r>
              <a:rPr lang="en-US" baseline="0" dirty="0">
                <a:solidFill>
                  <a:schemeClr val="tx1"/>
                </a:solidFill>
                <a:effectLst/>
              </a:rPr>
              <a:t>En general, la mayoría de los países aplican una combinación de estas teorías y especialmente determinan la jurisdicción una vez que se identifica la residencia del delincuente cibernético. Para poder hacer frente a la realidad virtual del delito cibernético, es importante favorecer </a:t>
            </a:r>
            <a:r>
              <a:rPr lang="en-US" b="1" baseline="0" dirty="0">
                <a:solidFill>
                  <a:schemeClr val="tx1"/>
                </a:solidFill>
                <a:effectLst/>
              </a:rPr>
              <a:t>amplias reglas de competencia</a:t>
            </a:r>
            <a:r>
              <a:rPr lang="en-US" baseline="0" dirty="0">
                <a:solidFill>
                  <a:schemeClr val="tx1"/>
                </a:solidFill>
                <a:effectLst/>
              </a:rPr>
              <a:t> que desmaterialicen los principios clásicos de la competencia territorial.</a:t>
            </a:r>
          </a:p>
          <a:p>
            <a:endParaRPr lang="es-ES" sz="1200" b="1" i="0" u="none" kern="1200" noProof="0" dirty="0">
              <a:solidFill>
                <a:schemeClr val="tx1"/>
              </a:solidFill>
              <a:effectLst>
                <a:outerShdw blurRad="38100" dist="38100" dir="2700000" algn="tl">
                  <a:srgbClr val="000000">
                    <a:alpha val="43137"/>
                  </a:srgbClr>
                </a:outerShdw>
              </a:effectLst>
              <a:latin typeface="+mn-lt"/>
              <a:ea typeface="ＭＳ Ｐゴシック" pitchFamily="-65" charset="-128"/>
              <a:cs typeface="ＭＳ Ｐゴシック" pitchFamily="-65" charset="-128"/>
            </a:endParaRPr>
          </a:p>
          <a:p>
            <a:endParaRPr lang="es-ES" sz="1200" b="1" i="0" u="none" kern="1200" noProof="0" dirty="0">
              <a:solidFill>
                <a:schemeClr val="tx1"/>
              </a:solidFill>
              <a:effectLst>
                <a:outerShdw blurRad="38100" dist="38100" dir="2700000" algn="tl">
                  <a:srgbClr val="000000">
                    <a:alpha val="43137"/>
                  </a:srgbClr>
                </a:outerShdw>
              </a:effectLst>
              <a:latin typeface="+mn-lt"/>
              <a:ea typeface="ＭＳ Ｐゴシック" pitchFamily="-65" charset="-128"/>
              <a:cs typeface="ＭＳ Ｐゴシック" pitchFamily="-65" charset="-128"/>
            </a:endParaRPr>
          </a:p>
          <a:p>
            <a:r>
              <a:rPr lang="en-GB" sz="1200" b="1" kern="1200" dirty="0">
                <a:solidFill>
                  <a:schemeClr val="tx1"/>
                </a:solidFill>
                <a:effectLst/>
                <a:latin typeface="+mn-lt"/>
              </a:rPr>
              <a:t>2. Después de este primer paso, surgirán otras dos preguntas:</a:t>
            </a:r>
          </a:p>
          <a:p>
            <a:endParaRPr lang="es-ES" sz="1200" b="1" kern="1200" baseline="0" dirty="0">
              <a:solidFill>
                <a:schemeClr val="tx1"/>
              </a:solidFill>
              <a:effectLst/>
              <a:latin typeface="+mn-lt"/>
              <a:ea typeface="ＭＳ Ｐゴシック" pitchFamily="-65" charset="-128"/>
              <a:cs typeface="ＭＳ Ｐゴシック" pitchFamily="-65" charset="-128"/>
            </a:endParaRPr>
          </a:p>
          <a:p>
            <a:r>
              <a:rPr lang="en-US" sz="1200" kern="1200" noProof="0" dirty="0">
                <a:solidFill>
                  <a:schemeClr val="tx1"/>
                </a:solidFill>
                <a:effectLst/>
                <a:latin typeface="+mn-lt"/>
              </a:rPr>
              <a:t>	- La primera se refiere a las </a:t>
            </a:r>
            <a:r>
              <a:rPr lang="en-US" sz="1200" b="1" kern="1200" noProof="0" dirty="0">
                <a:solidFill>
                  <a:schemeClr val="tx1"/>
                </a:solidFill>
                <a:effectLst/>
                <a:latin typeface="+mn-lt"/>
              </a:rPr>
              <a:t>investigaciones transfronterizas</a:t>
            </a:r>
            <a:r>
              <a:rPr lang="en-US" sz="1200" kern="1200" noProof="0" dirty="0">
                <a:solidFill>
                  <a:schemeClr val="tx1"/>
                </a:solidFill>
                <a:effectLst/>
                <a:latin typeface="+mn-lt"/>
              </a:rPr>
              <a:t>: ¿cómo puede un agente de la ley investigar legalmente fuera de su propio país si necesita actuar con urgencia? ¿Cómo puede obtener y reunir pruebas almacenadas "en la puetra de al lado" en otro país si siente que la prueba puede desaparecer rápidamente?</a:t>
            </a:r>
          </a:p>
          <a:p>
            <a:endParaRPr lang="es-ES" sz="1200" kern="1200" noProof="0" dirty="0">
              <a:solidFill>
                <a:schemeClr val="tx1"/>
              </a:solidFill>
              <a:effectLst/>
              <a:latin typeface="+mn-lt"/>
              <a:ea typeface="ＭＳ Ｐゴシック" pitchFamily="-65" charset="-128"/>
              <a:cs typeface="ＭＳ Ｐゴシック" pitchFamily="-65" charset="-128"/>
            </a:endParaRPr>
          </a:p>
          <a:p>
            <a:r>
              <a:rPr lang="en-US" sz="1200" kern="1200" noProof="0" dirty="0">
                <a:solidFill>
                  <a:schemeClr val="tx1"/>
                </a:solidFill>
                <a:effectLst/>
                <a:latin typeface="+mn-lt"/>
              </a:rPr>
              <a:t>	- La segunda pregunta se refiere a la investigación en la "</a:t>
            </a:r>
            <a:r>
              <a:rPr lang="en-US" sz="1200" b="1" kern="1200" noProof="0" dirty="0">
                <a:solidFill>
                  <a:schemeClr val="tx1"/>
                </a:solidFill>
                <a:effectLst/>
                <a:latin typeface="+mn-lt"/>
              </a:rPr>
              <a:t>nube</a:t>
            </a:r>
            <a:r>
              <a:rPr lang="en-US" sz="1200" kern="1200" noProof="0" dirty="0">
                <a:solidFill>
                  <a:schemeClr val="tx1"/>
                </a:solidFill>
                <a:effectLst/>
                <a:latin typeface="+mn-lt"/>
              </a:rPr>
              <a:t>". </a:t>
            </a:r>
            <a:r>
              <a:rPr dirty="0"/>
              <a:t>Nadie sabe en este caso dónde (físicamente) se almacenan los datos que supuestamente se almacenan en la "nube".</a:t>
            </a:r>
            <a:r>
              <a:rPr lang="en-US" sz="1200" kern="1200" dirty="0">
                <a:solidFill>
                  <a:schemeClr val="tx1"/>
                </a:solidFill>
                <a:effectLst/>
                <a:latin typeface="+mn-lt"/>
              </a:rPr>
              <a:t> Es posible que ninguno sepa cuál puede ser la jurisdicción nacional sobre algunos datos, en la "nube". ¿Cómo puede un agente de cumplimiento de la ley obtener y recopilar datos almacenados en la "nube", donde sea que esté físicamente almacenada?</a:t>
            </a:r>
            <a:endParaRPr lang="es-ES" dirty="0"/>
          </a:p>
          <a:p>
            <a:endParaRPr lang="es-ES" noProof="0"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a:t>
            </a:fld>
            <a:endParaRPr lang="es-ES"/>
          </a:p>
        </p:txBody>
      </p:sp>
    </p:spTree>
    <p:extLst>
      <p:ext uri="{BB962C8B-B14F-4D97-AF65-F5344CB8AC3E}">
        <p14:creationId xmlns:p14="http://schemas.microsoft.com/office/powerpoint/2010/main" val="88580371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77</a:t>
            </a:fld>
            <a:endParaRPr lang="es-ES"/>
          </a:p>
        </p:txBody>
      </p:sp>
    </p:spTree>
    <p:extLst>
      <p:ext uri="{BB962C8B-B14F-4D97-AF65-F5344CB8AC3E}">
        <p14:creationId xmlns:p14="http://schemas.microsoft.com/office/powerpoint/2010/main" val="92913870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dirty="0"/>
              <a:t>Esta diapositiva muestra un elemento del Art. 32.</a:t>
            </a:r>
            <a:r>
              <a:rPr lang="en-US" u="none" baseline="0" dirty="0">
                <a:solidFill>
                  <a:srgbClr val="FF0000"/>
                </a:solidFill>
              </a:rPr>
              <a:t> La explicación de este elemento se proporciona en la siguiente diapositiva.</a:t>
            </a:r>
            <a:endParaRPr lang="es-ES" dirty="0"/>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78</a:t>
            </a:fld>
            <a:endParaRPr lang="es-ES"/>
          </a:p>
        </p:txBody>
      </p:sp>
    </p:spTree>
    <p:extLst>
      <p:ext uri="{BB962C8B-B14F-4D97-AF65-F5344CB8AC3E}">
        <p14:creationId xmlns:p14="http://schemas.microsoft.com/office/powerpoint/2010/main" val="340894065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79</a:t>
            </a:fld>
            <a:endParaRPr lang="es-ES"/>
          </a:p>
        </p:txBody>
      </p:sp>
    </p:spTree>
    <p:extLst>
      <p:ext uri="{BB962C8B-B14F-4D97-AF65-F5344CB8AC3E}">
        <p14:creationId xmlns:p14="http://schemas.microsoft.com/office/powerpoint/2010/main" val="170731692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dirty="0"/>
              <a:t>Esta diapositiva muestra un elemento del Art. 32.</a:t>
            </a:r>
            <a:r>
              <a:rPr lang="en-US" u="none" baseline="0" dirty="0">
                <a:solidFill>
                  <a:srgbClr val="FF0000"/>
                </a:solidFill>
              </a:rPr>
              <a:t> La explicación de este elemento se proporciona en la siguiente diapositiva.</a:t>
            </a:r>
            <a:endParaRPr lang="es-ES" dirty="0"/>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80</a:t>
            </a:fld>
            <a:endParaRPr lang="es-ES"/>
          </a:p>
        </p:txBody>
      </p:sp>
    </p:spTree>
    <p:extLst>
      <p:ext uri="{BB962C8B-B14F-4D97-AF65-F5344CB8AC3E}">
        <p14:creationId xmlns:p14="http://schemas.microsoft.com/office/powerpoint/2010/main" val="421396858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81</a:t>
            </a:fld>
            <a:endParaRPr lang="es-ES"/>
          </a:p>
        </p:txBody>
      </p:sp>
    </p:spTree>
    <p:extLst>
      <p:ext uri="{BB962C8B-B14F-4D97-AF65-F5344CB8AC3E}">
        <p14:creationId xmlns:p14="http://schemas.microsoft.com/office/powerpoint/2010/main" val="414176186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dirty="0"/>
              <a:t>En muchos casos, los investigadores no pueden garantizar que puedan rastrear una comunicación hasta su origen siguiendo el rastro a través de registros de transmisiones anteriores, ya que los datos de tráfico clave pueden haber sido eliminados automáticamente por un proveedor de servicios en la cadena de transmisión antes de que pudiera ser conservado. Por lo tanto, podría ser fundamental para los investigadores de cada Parte tener la capacidad de obtener </a:t>
            </a:r>
            <a:r>
              <a:rPr lang="en-US" u="sng" dirty="0"/>
              <a:t>datos de tráfico en tiempo real con respecto a las comunicaciones que pasan a través de un sistema informático en otras Partes</a:t>
            </a:r>
            <a:r>
              <a:rPr dirty="0"/>
              <a:t>. </a:t>
            </a:r>
          </a:p>
          <a:p>
            <a:pPr algn="just"/>
            <a:endParaRPr lang="es-ES" dirty="0"/>
          </a:p>
          <a:p>
            <a:pPr marL="0" marR="0" lvl="0" indent="0" algn="just" defTabSz="457200" rtl="0" eaLnBrk="0" fontAlgn="base" latinLnBrk="0" hangingPunct="0">
              <a:lnSpc>
                <a:spcPct val="100000"/>
              </a:lnSpc>
              <a:spcBef>
                <a:spcPct val="30000"/>
              </a:spcBef>
              <a:spcAft>
                <a:spcPct val="0"/>
              </a:spcAft>
              <a:buClrTx/>
              <a:buSzTx/>
              <a:buFontTx/>
              <a:buNone/>
              <a:tabLst/>
              <a:defRPr/>
            </a:pPr>
            <a:r>
              <a:rPr dirty="0"/>
              <a:t>Por consiguiente, de conformidad con el Art. 33 (</a:t>
            </a:r>
            <a:r>
              <a:rPr lang="es-ES" b="0" i="0" dirty="0"/>
              <a:t>Asistencia mutua para la obtención en tiempo real de datos relativos al tráfico</a:t>
            </a:r>
            <a:r>
              <a:rPr dirty="0"/>
              <a:t>), cada Parte tiene la obligación de recopilar datos de tráfico en tiempo real para otra Parte. Si bien este artículo requiere que las Partes cooperen en estos asuntos, aquí, como en cualquier otro lugar, se da preferencia a las </a:t>
            </a:r>
            <a:r>
              <a:rPr lang="en-US" u="sng" dirty="0"/>
              <a:t>modalidades existentes de asistencia mutua</a:t>
            </a:r>
            <a:r>
              <a:rPr dirty="0"/>
              <a:t>. Por lo tanto, los términos y condiciones por los cuales se proporcionará dicha cooperación son generalmente los establecidos en los tratados, arreglos y leyes aplicables que rigen la asistencia judicial recíproca en asuntos penales.</a:t>
            </a:r>
          </a:p>
          <a:p>
            <a:pPr algn="just"/>
            <a:r>
              <a:rPr dirty="0"/>
              <a:t> </a:t>
            </a:r>
          </a:p>
          <a:p>
            <a:pPr algn="just"/>
            <a:r>
              <a:rPr dirty="0"/>
              <a:t>En muchos países, la asistencia mutua se brinda de manera amplia con respecto a la recopilación de </a:t>
            </a:r>
            <a:r>
              <a:rPr dirty="0" err="1"/>
              <a:t>datos</a:t>
            </a:r>
            <a:r>
              <a:rPr dirty="0"/>
              <a:t> </a:t>
            </a:r>
            <a:r>
              <a:rPr lang="es-ES" dirty="0"/>
              <a:t>relativos al</a:t>
            </a:r>
            <a:r>
              <a:rPr dirty="0"/>
              <a:t> tráfico en tiempo real, ya que dicha recopilación se considera menos intrusiva que la interceptación de datos de contenido o el registro y la incautación. Sin embargo, varios Estados tienen un enfoque más limitado. En consecuencia, el párrafo 2 permite a las Partes limitar el ámbito de aplicación de esta medida a una gama más limitada de delitos. Se ofrece una advertencia: en ningún caso la gama de infracciones puede ser más limitada que la gama de infracciones para las que está disponible en un caso nacional equivalente. De hecho, debido a que la recopilación de datos de tráfico en tiempo real es a veces la única forma de determinar la identidad del autor de un delito y debido a la menor intromisión de la medida, el uso del término "al menos" en el párrafo 2 está diseñado alentar a las Partes a permitir la mayor asistencia posible, es decir, incluso en ausencia de doble incriminación. </a:t>
            </a:r>
          </a:p>
          <a:p>
            <a:pPr algn="just"/>
            <a:endParaRPr lang="es-ES" dirty="0"/>
          </a:p>
          <a:p>
            <a:pPr algn="just"/>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82</a:t>
            </a:fld>
            <a:endParaRPr lang="es-ES"/>
          </a:p>
        </p:txBody>
      </p:sp>
    </p:spTree>
    <p:extLst>
      <p:ext uri="{BB962C8B-B14F-4D97-AF65-F5344CB8AC3E}">
        <p14:creationId xmlns:p14="http://schemas.microsoft.com/office/powerpoint/2010/main" val="121038116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u="none" dirty="0">
                <a:solidFill>
                  <a:srgbClr val="FF0000"/>
                </a:solidFill>
              </a:rPr>
              <a:t>Esta diapositiva muestra todo el texto del Art. 33.</a:t>
            </a:r>
            <a:endParaRPr lang="es-ES" dirty="0">
              <a:solidFill>
                <a:srgbClr val="FF0000"/>
              </a:solidFill>
            </a:endParaRPr>
          </a:p>
          <a:p>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83</a:t>
            </a:fld>
            <a:endParaRPr lang="es-ES"/>
          </a:p>
        </p:txBody>
      </p:sp>
    </p:spTree>
    <p:extLst>
      <p:ext uri="{BB962C8B-B14F-4D97-AF65-F5344CB8AC3E}">
        <p14:creationId xmlns:p14="http://schemas.microsoft.com/office/powerpoint/2010/main" val="74797030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dirty="0"/>
              <a:t>Esta diapositiva muestra un elemento del Art. 33.</a:t>
            </a:r>
            <a:r>
              <a:rPr lang="en-US" u="none" baseline="0" dirty="0">
                <a:solidFill>
                  <a:srgbClr val="FF0000"/>
                </a:solidFill>
              </a:rPr>
              <a:t> La explicación de este elemento se proporciona en la siguiente diapositiva.</a:t>
            </a:r>
            <a:endParaRPr lang="es-ES" dirty="0"/>
          </a:p>
          <a:p>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84</a:t>
            </a:fld>
            <a:endParaRPr lang="es-ES"/>
          </a:p>
        </p:txBody>
      </p:sp>
    </p:spTree>
    <p:extLst>
      <p:ext uri="{BB962C8B-B14F-4D97-AF65-F5344CB8AC3E}">
        <p14:creationId xmlns:p14="http://schemas.microsoft.com/office/powerpoint/2010/main" val="298230425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En ciertos casos, los investigadores pueden requerir que se intercepte el contenido real de las comunicaciones. Por consiguiente, según el Art. 34, cada parte está obligada a interceptar datos de contenido a solicitud de otra parte.</a:t>
            </a:r>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88</a:t>
            </a:fld>
            <a:endParaRPr lang="es-ES"/>
          </a:p>
        </p:txBody>
      </p:sp>
    </p:spTree>
    <p:extLst>
      <p:ext uri="{BB962C8B-B14F-4D97-AF65-F5344CB8AC3E}">
        <p14:creationId xmlns:p14="http://schemas.microsoft.com/office/powerpoint/2010/main" val="24800773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u="none" dirty="0">
                <a:solidFill>
                  <a:srgbClr val="FF0000"/>
                </a:solidFill>
              </a:rPr>
              <a:t>Esta diapositiva muestra todo el texto del Art. 34.</a:t>
            </a:r>
            <a:endParaRPr lang="es-ES" dirty="0">
              <a:solidFill>
                <a:srgbClr val="FF0000"/>
              </a:solidFill>
            </a:endParaRPr>
          </a:p>
          <a:p>
            <a:endParaRPr lang="es-ES" dirty="0"/>
          </a:p>
          <a:p>
            <a:endParaRPr lang="es-E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89</a:t>
            </a:fld>
            <a:endParaRPr lang="es-ES"/>
          </a:p>
        </p:txBody>
      </p:sp>
    </p:spTree>
    <p:extLst>
      <p:ext uri="{BB962C8B-B14F-4D97-AF65-F5344CB8AC3E}">
        <p14:creationId xmlns:p14="http://schemas.microsoft.com/office/powerpoint/2010/main" val="1493724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sz="1200" kern="1200" dirty="0">
                <a:solidFill>
                  <a:schemeClr val="tx1"/>
                </a:solidFill>
                <a:effectLst/>
                <a:latin typeface="+mn-lt"/>
              </a:rPr>
              <a:t>El formador debe dar a los participantes la oportunidad de hacer cualquier </a:t>
            </a:r>
            <a:r>
              <a:rPr lang="en-GB" sz="1200" kern="1200" dirty="0" err="1">
                <a:solidFill>
                  <a:schemeClr val="tx1"/>
                </a:solidFill>
                <a:effectLst/>
                <a:latin typeface="+mn-lt"/>
              </a:rPr>
              <a:t>pregunta</a:t>
            </a:r>
            <a:r>
              <a:rPr lang="en-GB" sz="1200" kern="1200" dirty="0">
                <a:solidFill>
                  <a:schemeClr val="tx1"/>
                </a:solidFill>
                <a:effectLst/>
                <a:latin typeface="+mn-lt"/>
              </a:rPr>
              <a:t> </a:t>
            </a:r>
            <a:r>
              <a:rPr lang="en-GB" sz="1200" kern="1200" dirty="0" err="1">
                <a:solidFill>
                  <a:schemeClr val="tx1"/>
                </a:solidFill>
                <a:effectLst/>
                <a:latin typeface="+mn-lt"/>
              </a:rPr>
              <a:t>relacionada</a:t>
            </a:r>
            <a:r>
              <a:rPr lang="en-GB" sz="1200" kern="1200">
                <a:solidFill>
                  <a:schemeClr val="tx1"/>
                </a:solidFill>
                <a:effectLst/>
                <a:latin typeface="+mn-lt"/>
              </a:rPr>
              <a:t> con </a:t>
            </a:r>
            <a:r>
              <a:rPr lang="en-GB" sz="1200" kern="1200" dirty="0">
                <a:solidFill>
                  <a:schemeClr val="tx1"/>
                </a:solidFill>
                <a:effectLst/>
                <a:latin typeface="+mn-lt"/>
              </a:rPr>
              <a:t>la Parte uno de la lección.</a:t>
            </a:r>
            <a:endParaRPr lang="es-ES" dirty="0">
              <a:ea typeface="ＭＳ Ｐゴシック" pitchFamily="34" charset="-128"/>
            </a:endParaRP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EFAF0508-F2C9-41F3-8F3D-514EBE9FEEE2}" type="slidenum">
              <a:rPr lang="en-GB">
                <a:latin typeface="Calibri" pitchFamily="34" charset="0"/>
              </a:rPr>
              <a:pPr eaLnBrk="1" hangingPunct="1"/>
              <a:t>8</a:t>
            </a:fld>
            <a:endParaRPr lang="es-ES">
              <a:latin typeface="Calibri" pitchFamily="34" charset="0"/>
            </a:endParaRPr>
          </a:p>
        </p:txBody>
      </p:sp>
    </p:spTree>
    <p:extLst>
      <p:ext uri="{BB962C8B-B14F-4D97-AF65-F5344CB8AC3E}">
        <p14:creationId xmlns:p14="http://schemas.microsoft.com/office/powerpoint/2010/main" val="67176080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7500" lnSpcReduction="20000"/>
          </a:bodyPr>
          <a:lstStyle/>
          <a:p>
            <a:pPr algn="just"/>
            <a:r>
              <a:rPr lang="en-US" sz="1200" b="0" i="0" u="none" strike="noStrike" kern="1200" baseline="0" dirty="0">
                <a:solidFill>
                  <a:schemeClr val="tx1"/>
                </a:solidFill>
                <a:latin typeface="+mn-lt"/>
              </a:rPr>
              <a:t>El Art. 35 es una de las disposiciones operacionales más importantes del Convenio. El Art. 35 impone a todas las partes contratantes la obligación de crear un punto de contacto permanente (una red de puntos de contacto llamada 24/7).</a:t>
            </a:r>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rPr>
              <a:t>El objetivo general de estos puntos de contacto es facilitar la cooperación internacional.</a:t>
            </a:r>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rPr>
              <a:t>Pueden hacerlo dando asesoría técnica a otros puntos de contacto, activando el mecanismo adecuado para la conservación expedita de los datos, </a:t>
            </a:r>
            <a:r>
              <a:rPr lang="en-US" sz="1200" b="0" i="0" u="none" strike="noStrike" kern="1200" baseline="0" dirty="0" err="1">
                <a:solidFill>
                  <a:schemeClr val="tx1"/>
                </a:solidFill>
                <a:latin typeface="+mn-lt"/>
              </a:rPr>
              <a:t>mediante</a:t>
            </a:r>
            <a:r>
              <a:rPr lang="en-US" sz="1200" b="0" i="0" u="none" strike="noStrike" kern="1200" baseline="0" dirty="0">
                <a:solidFill>
                  <a:schemeClr val="tx1"/>
                </a:solidFill>
                <a:latin typeface="+mn-lt"/>
              </a:rPr>
              <a:t> la recopilación urgente de pruebad o la identificación y descubrimiento de sospechosos.</a:t>
            </a:r>
          </a:p>
          <a:p>
            <a:pPr algn="just"/>
            <a:endParaRPr lang="es-E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en-US" sz="1200" b="0" i="0" u="none" strike="noStrike" kern="1200" baseline="0" dirty="0">
                <a:solidFill>
                  <a:schemeClr val="tx1"/>
                </a:solidFill>
                <a:latin typeface="+mn-lt"/>
              </a:rPr>
              <a:t>Esta red operativa de expertos en delincuencia de alta tecnología fue diseñada para ayudar a otros expertos, de otros países o jurisdicciones, en investigaciones criminales con conexiones internacionales. Quiere enfrentar los nuevos desafíos causados ​​por los nuevos y veloces criminales de alta tecnología. A veces, las investigaciones de delitos informáticos deben conservar, de manera muy rápida, los datos electrónicos, de modo que sea posible localizar y enjuiciar a los sospechosos. Esta nueva necesidad no puede ser satisfecha por ningún canal tradicional de cooperación internacional. Ese es el valor agregado de esta red: puede proporcionar ayuda y cooperación muy rápidamente, incluso si una solicitud formal de cooperación debe seguir esta forma informal.</a:t>
            </a:r>
          </a:p>
          <a:p>
            <a:pPr algn="just"/>
            <a:endParaRPr lang="es-ES" sz="1200" b="0" i="0" u="none" strike="noStrike" kern="1200" baseline="0" dirty="0">
              <a:solidFill>
                <a:schemeClr val="tx1"/>
              </a:solidFill>
              <a:latin typeface="+mn-lt"/>
              <a:ea typeface="ＭＳ Ｐゴシック" pitchFamily="-65" charset="-128"/>
            </a:endParaRPr>
          </a:p>
          <a:p>
            <a:pPr algn="just"/>
            <a:r>
              <a:rPr lang="en-US" sz="1200" i="0" kern="1200" dirty="0">
                <a:solidFill>
                  <a:schemeClr val="tx1"/>
                </a:solidFill>
                <a:effectLst/>
                <a:latin typeface="+mn-lt"/>
              </a:rPr>
              <a:t>Se suponía que los Estados miembros de la UE transpondrían la Directiva 2014/41/UE de abril de 2014 en relación con la orden europea de investigación (EEI) en materia penal antes del 22 de mayo de 2017. Esta Directiva, que pretende sustituir el Convenio UE 2000 para la mayoría de los casos en los que se solicitan pruebas para una investigación penal en la UE, establece un régimen único para la obtención de pruebas. Cubre la mayoría de las situaciones en las que se necesitan pruebas en otro país de la UE, excepto los equipos conjuntos de investigación, la congelación de activos y la vigilancia transfronteriza. También establece salvaguardias comunes para todos los Estados miembros. </a:t>
            </a:r>
          </a:p>
          <a:p>
            <a:pPr algn="just"/>
            <a:endParaRPr lang="es-ES" sz="1200" i="0" kern="1200" dirty="0">
              <a:solidFill>
                <a:schemeClr val="tx1"/>
              </a:solidFill>
              <a:effectLst/>
              <a:latin typeface="+mn-lt"/>
              <a:ea typeface="ＭＳ Ｐゴシック" pitchFamily="-65" charset="-128"/>
              <a:cs typeface="ＭＳ Ｐゴシック" pitchFamily="-65" charset="-128"/>
            </a:endParaRPr>
          </a:p>
          <a:p>
            <a:pPr algn="just"/>
            <a:r>
              <a:rPr lang="en-US" sz="1200" i="0" kern="1200" dirty="0">
                <a:solidFill>
                  <a:schemeClr val="tx1"/>
                </a:solidFill>
                <a:effectLst/>
                <a:latin typeface="+mn-lt"/>
              </a:rPr>
              <a:t>El EIO, basado en una sola forma, no importa en qué país de la UE se encuentre, pretende convertirse en la principal herramienta utilizada por todas las autoridades judiciales dentro de la UE en investigaciones criminales, excepto en Dinamarca e Irlanda. Reemplazará progresivamente los MLA tradicionales dentro de la UE, así como los antiguos convenios de la UE y las normas de MLA.</a:t>
            </a:r>
            <a:endParaRPr lang="es-ES" sz="1200" kern="1200" dirty="0">
              <a:solidFill>
                <a:schemeClr val="tx1"/>
              </a:solidFill>
              <a:effectLst/>
              <a:latin typeface="+mn-lt"/>
              <a:ea typeface="ＭＳ Ｐゴシック" pitchFamily="-65" charset="-128"/>
              <a:cs typeface="ＭＳ Ｐゴシック" pitchFamily="-65" charset="-128"/>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91</a:t>
            </a:fld>
            <a:endParaRPr lang="es-ES"/>
          </a:p>
        </p:txBody>
      </p:sp>
    </p:spTree>
    <p:extLst>
      <p:ext uri="{BB962C8B-B14F-4D97-AF65-F5344CB8AC3E}">
        <p14:creationId xmlns:p14="http://schemas.microsoft.com/office/powerpoint/2010/main" val="75132886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u="none" dirty="0">
                <a:solidFill>
                  <a:srgbClr val="FF0000"/>
                </a:solidFill>
              </a:rPr>
              <a:t>Esta diapositiva muestra todo el texto de Art. 35, §1.</a:t>
            </a:r>
            <a:endParaRPr lang="es-ES" dirty="0">
              <a:solidFill>
                <a:srgbClr val="FF0000"/>
              </a:solidFill>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s-ES" dirty="0">
              <a:solidFill>
                <a:srgbClr val="FF0000"/>
              </a:solidFill>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92</a:t>
            </a:fld>
            <a:endParaRPr lang="es-ES"/>
          </a:p>
        </p:txBody>
      </p:sp>
    </p:spTree>
    <p:extLst>
      <p:ext uri="{BB962C8B-B14F-4D97-AF65-F5344CB8AC3E}">
        <p14:creationId xmlns:p14="http://schemas.microsoft.com/office/powerpoint/2010/main" val="120314575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u="none" dirty="0">
                <a:solidFill>
                  <a:srgbClr val="FF0000"/>
                </a:solidFill>
              </a:rPr>
              <a:t>Esta diapositiva muestra todo el texto del Art. 35, §2 y §3. </a:t>
            </a:r>
            <a:endParaRPr lang="es-ES" dirty="0">
              <a:solidFill>
                <a:srgbClr val="FF0000"/>
              </a:solidFill>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93</a:t>
            </a:fld>
            <a:endParaRPr lang="es-ES"/>
          </a:p>
        </p:txBody>
      </p:sp>
    </p:spTree>
    <p:extLst>
      <p:ext uri="{BB962C8B-B14F-4D97-AF65-F5344CB8AC3E}">
        <p14:creationId xmlns:p14="http://schemas.microsoft.com/office/powerpoint/2010/main" val="110843533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94</a:t>
            </a:fld>
            <a:endParaRPr lang="es-ES"/>
          </a:p>
        </p:txBody>
      </p:sp>
    </p:spTree>
    <p:extLst>
      <p:ext uri="{BB962C8B-B14F-4D97-AF65-F5344CB8AC3E}">
        <p14:creationId xmlns:p14="http://schemas.microsoft.com/office/powerpoint/2010/main" val="4026223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a:solidFill>
                  <a:schemeClr val="tx1"/>
                </a:solidFill>
                <a:effectLst/>
                <a:latin typeface="+mn-lt"/>
              </a:rPr>
              <a:t>El formador debe dar a los participantes la oportunidad de hacer cualquier pregunta relacionada con la </a:t>
            </a:r>
            <a:r>
              <a:rPr lang="en-GB" sz="1200" kern="1200" dirty="0" err="1">
                <a:solidFill>
                  <a:schemeClr val="tx1"/>
                </a:solidFill>
                <a:effectLst/>
                <a:latin typeface="+mn-lt"/>
              </a:rPr>
              <a:t>Parte</a:t>
            </a:r>
            <a:r>
              <a:rPr lang="en-GB" sz="1200" kern="1200" dirty="0">
                <a:solidFill>
                  <a:schemeClr val="tx1"/>
                </a:solidFill>
                <a:effectLst/>
                <a:latin typeface="+mn-lt"/>
              </a:rPr>
              <a:t> </a:t>
            </a:r>
            <a:r>
              <a:rPr lang="en-GB" sz="1200" kern="1200" dirty="0" err="1">
                <a:solidFill>
                  <a:schemeClr val="tx1"/>
                </a:solidFill>
                <a:effectLst/>
                <a:latin typeface="+mn-lt"/>
              </a:rPr>
              <a:t>cuatro</a:t>
            </a:r>
            <a:r>
              <a:rPr lang="en-GB" sz="1200" kern="1200" dirty="0">
                <a:solidFill>
                  <a:schemeClr val="tx1"/>
                </a:solidFill>
                <a:effectLst/>
                <a:latin typeface="+mn-lt"/>
              </a:rPr>
              <a:t> de la lección.</a:t>
            </a:r>
            <a:endParaRPr lang="es-ES" dirty="0">
              <a:ea typeface="ＭＳ Ｐゴシック" pitchFamily="34" charset="-128"/>
            </a:endParaRPr>
          </a:p>
          <a:p>
            <a:pPr eaLnBrk="1" hangingPunct="1">
              <a:spcBef>
                <a:spcPct val="0"/>
              </a:spcBef>
            </a:pPr>
            <a:endParaRPr lang="es-ES" dirty="0">
              <a:ea typeface="ＭＳ Ｐゴシック" pitchFamily="34" charset="-128"/>
            </a:endParaRP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802B847-6F4A-4A1F-A5B1-A61217A14D3E}" type="slidenum">
              <a:rPr lang="en-GB">
                <a:latin typeface="Calibri" pitchFamily="34" charset="0"/>
              </a:rPr>
              <a:pPr eaLnBrk="1" hangingPunct="1"/>
              <a:t>96</a:t>
            </a:fld>
            <a:endParaRPr lang="es-ES">
              <a:latin typeface="Calibri" pitchFamily="34" charset="0"/>
            </a:endParaRPr>
          </a:p>
        </p:txBody>
      </p:sp>
    </p:spTree>
    <p:extLst>
      <p:ext uri="{BB962C8B-B14F-4D97-AF65-F5344CB8AC3E}">
        <p14:creationId xmlns:p14="http://schemas.microsoft.com/office/powerpoint/2010/main" val="5338074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97</a:t>
            </a:fld>
            <a:endParaRPr lang="es-ES"/>
          </a:p>
        </p:txBody>
      </p:sp>
    </p:spTree>
    <p:extLst>
      <p:ext uri="{BB962C8B-B14F-4D97-AF65-F5344CB8AC3E}">
        <p14:creationId xmlns:p14="http://schemas.microsoft.com/office/powerpoint/2010/main" val="35289634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lang="en-US" b="1" u="sng" noProof="0" dirty="0"/>
              <a:t>La importancia de la formación en ciberdelincuencia</a:t>
            </a:r>
          </a:p>
          <a:p>
            <a:endParaRPr lang="es-ES" noProof="0" dirty="0"/>
          </a:p>
          <a:p>
            <a:r>
              <a:rPr lang="en-US" noProof="0" dirty="0"/>
              <a:t>El manejo de delitos cibernéticos implica el conocimiento de aspectos técnicos y legales que son específicos de esta forma de criminalidad.  </a:t>
            </a:r>
          </a:p>
          <a:p>
            <a:endParaRPr lang="es-ES" baseline="0" noProof="0" dirty="0"/>
          </a:p>
          <a:p>
            <a:r>
              <a:rPr lang="en-US" noProof="0" dirty="0"/>
              <a:t>Si ya está especializado en delitos cibernéticos, los términos técnicos y las infracciones (como phishing, keyloggers, malware o botnets) le son familiares. Sin embargo, están lejos de ser términos simples y será importante recibir una formación adecuada para comprender lo que representan y luego explicarlos de manera clara y comprensible a los jueces y jurados, que pueden no tener un nivel equivalente de experiencia.</a:t>
            </a:r>
          </a:p>
          <a:p>
            <a:endParaRPr lang="es-ES" baseline="0" noProof="0" dirty="0"/>
          </a:p>
          <a:p>
            <a:r>
              <a:rPr lang="en-US" baseline="0" noProof="0" dirty="0"/>
              <a:t>Las investigaciones cibercriminales también son extremadamente técnicas en el sentido de que uno debe haber adquirido una serie de buenas prácticas operativas para congelar las pruebas, asegurarlas y explotarlas.  </a:t>
            </a:r>
            <a:endParaRPr lang="es-ES" noProof="0" dirty="0"/>
          </a:p>
          <a:p>
            <a:endParaRPr lang="es-ES" noProof="0" dirty="0"/>
          </a:p>
          <a:p>
            <a:r>
              <a:rPr lang="en-US" baseline="0" noProof="0" dirty="0"/>
              <a:t>Finalmente, debido a la prevalencia de la prueba digital en la actualidad, la formación de los ciberdelincuentes se está volviendo cada vez más decisiva en general. En nuestro mundo moderno y digitalizado, el primer paso después de cualquier delito grave, ya sea un asesinato o un secuestro, será incautar y analizar una computadora o un teléfono inteligente. Por lo tanto, es imprescindible aprender a manejar las pruebas digitales en buenas condiciones. </a:t>
            </a:r>
            <a:endParaRPr lang="es-ES" noProof="0" dirty="0"/>
          </a:p>
          <a:p>
            <a:endParaRPr lang="es-ES" noProof="0" dirty="0"/>
          </a:p>
          <a:p>
            <a:r>
              <a:rPr lang="en-US" b="1" u="sng" noProof="0" dirty="0"/>
              <a:t>Protección de la escena y conservación de la prueba</a:t>
            </a:r>
          </a:p>
          <a:p>
            <a:endParaRPr lang="es-ES" b="1" u="sng" baseline="0" noProof="0" dirty="0"/>
          </a:p>
          <a:p>
            <a:r>
              <a:rPr lang="en-US" b="0" u="none" noProof="0" dirty="0"/>
              <a:t>La prueba digital es volátil y es vital desde el comienzo de una investigación</a:t>
            </a:r>
          </a:p>
          <a:p>
            <a:r>
              <a:rPr lang="en-US" b="0" u="none" baseline="0" noProof="0" dirty="0"/>
              <a:t>	- identificar dónde se almacena la prueba,</a:t>
            </a:r>
          </a:p>
          <a:p>
            <a:r>
              <a:rPr lang="en-US" b="0" u="none" baseline="0" noProof="0" dirty="0"/>
              <a:t>	- garantizar su seguridad, </a:t>
            </a:r>
          </a:p>
          <a:p>
            <a:r>
              <a:rPr lang="en-US" b="0" u="none" baseline="0" noProof="0" dirty="0"/>
              <a:t>	- explotar y analizar esta prueba, para garantizar su autenticidad y los resultados que surgirán. </a:t>
            </a:r>
          </a:p>
          <a:p>
            <a:endParaRPr lang="es-ES" b="0" u="none" baseline="0" noProof="0" dirty="0"/>
          </a:p>
          <a:p>
            <a:r>
              <a:rPr lang="en-US" b="0" u="none" baseline="0" noProof="0" dirty="0"/>
              <a:t>Los agentes de policía y los fiscales, en el manejo de estos dos pasos, pueden tener que depender de la cooperación de la víctima, así como de la asistencia adicional de agentes especializados en el cumplimiento de la ley y expertos independientes al analizar la prueba.</a:t>
            </a:r>
          </a:p>
          <a:p>
            <a:endParaRPr lang="es-ES" b="0" u="none" baseline="0" noProof="0" dirty="0"/>
          </a:p>
          <a:p>
            <a:r>
              <a:rPr lang="en-US" b="0" u="none" baseline="0" noProof="0" dirty="0"/>
              <a:t>La primera reacción de una víctima, al descubrir que su sistema informático está siendo atacado, podría ser intentar reparar el daño por su cuenta. Tal pensamiento es altamente contrario a la intuición, ya que, por el contrario, su primer reflejo debería ser congelar la prueba y no poner en peligro las próximas investigaciones. Las computadoras atacadas o comprometidas deben ser inmediatamente aisladas y cerradas para que sean analizadas por expertos forenses. </a:t>
            </a:r>
          </a:p>
          <a:p>
            <a:endParaRPr lang="es-ES" b="0" u="none" baseline="0" noProof="0" dirty="0"/>
          </a:p>
          <a:p>
            <a:r>
              <a:rPr lang="en-US" b="0" u="none" baseline="0" noProof="0" dirty="0"/>
              <a:t>Cuando la prueba digital está a disposición de los proveedores de servicios o de terceros, deben contactarse de inmediato para conservar los datos necesarios. Las solicitudes de conservación se pueden enviar a los proveedores de servicios, pidiéndoles que almacenen los registros, especialmente cuando dichos registros se encuentran fuera de la jurisdicción nacional.</a:t>
            </a:r>
          </a:p>
          <a:p>
            <a:endParaRPr lang="es-ES" b="0" u="none" baseline="0" noProof="0" dirty="0"/>
          </a:p>
          <a:p>
            <a:endParaRPr lang="es-ES" b="0" u="none" baseline="0" noProof="0" dirty="0"/>
          </a:p>
          <a:p>
            <a:endParaRPr lang="es-ES" b="0" u="none" baseline="0" noProof="0" dirty="0"/>
          </a:p>
          <a:p>
            <a:endParaRPr lang="es-ES" b="0" u="none" baseline="0" noProof="0" dirty="0"/>
          </a:p>
          <a:p>
            <a:endParaRPr lang="es-ES" b="0" u="none" baseline="0" noProof="0" dirty="0"/>
          </a:p>
          <a:p>
            <a:r>
              <a:rPr dirty="0"/>
              <a:t> </a:t>
            </a:r>
          </a:p>
          <a:p>
            <a:endParaRPr lang="es-ES" b="0" u="none" baseline="0" noProof="0" dirty="0"/>
          </a:p>
          <a:p>
            <a:endParaRPr lang="es-ES" b="0" u="none" baseline="0" noProof="0" dirty="0"/>
          </a:p>
          <a:p>
            <a:r>
              <a:rPr dirty="0"/>
              <a:t> </a:t>
            </a:r>
            <a:endParaRPr lang="es-ES" b="0" u="none" noProof="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98</a:t>
            </a:fld>
            <a:endParaRPr lang="es-ES"/>
          </a:p>
        </p:txBody>
      </p:sp>
    </p:spTree>
    <p:extLst>
      <p:ext uri="{BB962C8B-B14F-4D97-AF65-F5344CB8AC3E}">
        <p14:creationId xmlns:p14="http://schemas.microsoft.com/office/powerpoint/2010/main" val="377965595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lang="en-US" b="1" u="sng" noProof="0" dirty="0"/>
              <a:t>Especificar el instrumento legal utilizado para solicitar asistencia: tratado, convenio u otro instrumento de cooperación.</a:t>
            </a:r>
            <a:endParaRPr lang="es-ES" b="1" u="sng" noProof="0" dirty="0"/>
          </a:p>
          <a:p>
            <a:endParaRPr lang="es-ES" noProof="0" dirty="0"/>
          </a:p>
          <a:p>
            <a:r>
              <a:rPr lang="en-US" noProof="0" dirty="0"/>
              <a:t>La asistencia judicial recíproca se basa en la existencia de acuerdos </a:t>
            </a:r>
            <a:r>
              <a:rPr lang="en-US" u="sng" baseline="0" noProof="0" dirty="0"/>
              <a:t>multilaterales o bilaterales</a:t>
            </a:r>
            <a:r>
              <a:rPr lang="en-US" noProof="0" dirty="0"/>
              <a:t> (tratado o convenio).</a:t>
            </a:r>
          </a:p>
          <a:p>
            <a:endParaRPr lang="es-ES" baseline="0" noProof="0" dirty="0"/>
          </a:p>
          <a:p>
            <a:r>
              <a:rPr lang="en-US" u="sng" noProof="0" dirty="0"/>
              <a:t>Los principales acuerdos multilaterales aplicables a los delitos de ciberdelincuencia:</a:t>
            </a:r>
            <a:endParaRPr lang="es-ES" u="sng" noProof="0" dirty="0"/>
          </a:p>
          <a:p>
            <a:endParaRPr lang="es-ES" u="sng" noProof="0" dirty="0"/>
          </a:p>
          <a:p>
            <a:pPr marL="171450" indent="-171450">
              <a:buFont typeface="Arial" charset="0"/>
              <a:buChar char="•"/>
            </a:pPr>
            <a:r>
              <a:rPr lang="en-US" u="none" baseline="0" noProof="0" dirty="0"/>
              <a:t>Estados miembros del Consejo de Europa:</a:t>
            </a:r>
          </a:p>
          <a:p>
            <a:pPr marL="171450" indent="-171450">
              <a:buFont typeface="Arial" charset="0"/>
              <a:buChar char="•"/>
            </a:pPr>
            <a:endParaRPr lang="es-ES" u="none" baseline="0" noProof="0" dirty="0"/>
          </a:p>
          <a:p>
            <a:pPr marL="0" indent="0">
              <a:buFont typeface="Arial" charset="0"/>
              <a:buNone/>
            </a:pPr>
            <a:r>
              <a:rPr lang="en-US" u="none" baseline="0" noProof="0" dirty="0"/>
              <a:t>El Convenio europeo sobre asistencia judicial en materia penal (20 de abril de 1959) ha sido ratificado por los 47 Estados miembros del Consejo de Europa, así como por Israel, Chile y Corea. Este Convenio se abordará más adelante ya que es el trasfondo del Convenio de Budapest, que es una herramienta fundamental para congelar la prueba digital en el exterior.</a:t>
            </a:r>
          </a:p>
          <a:p>
            <a:pPr marL="0" indent="0">
              <a:buFont typeface="Arial" charset="0"/>
              <a:buNone/>
            </a:pPr>
            <a:endParaRPr lang="es-ES" u="none" baseline="0" noProof="0" dirty="0"/>
          </a:p>
          <a:p>
            <a:pPr marL="171450" indent="-171450">
              <a:buFont typeface="Arial" charset="0"/>
              <a:buChar char="•"/>
            </a:pPr>
            <a:r>
              <a:rPr lang="en-US" u="none" baseline="0" noProof="0" dirty="0"/>
              <a:t>Estados miembros de la Unión Europea:</a:t>
            </a:r>
          </a:p>
          <a:p>
            <a:pPr marL="0" indent="0">
              <a:buFont typeface="Arial" charset="0"/>
              <a:buNone/>
            </a:pPr>
            <a:endParaRPr lang="es-ES" u="none" baseline="0" noProof="0" dirty="0"/>
          </a:p>
          <a:p>
            <a:pPr marL="0" indent="0">
              <a:buFont typeface="Arial" charset="0"/>
              <a:buNone/>
            </a:pPr>
            <a:r>
              <a:rPr lang="en-US" u="none" baseline="0" noProof="0" dirty="0"/>
              <a:t>El Convenio sobre asistencia judicial recíproca entre los Estados miembros de la Unión Europea (29 de mayo de 2000) es muy importante ya que permite a los fiscales y jueces de los 28 Estados miembros transmitirse directamente entre sí solicitudes de asistencia judicial recíproca (MLAT). Estas pueden referirse a técnicas de investigación modernas, como la videoconferencia, la vigilancia de las telecomunicaciones o los equipos conjuntos de investigación (JIT). </a:t>
            </a:r>
            <a:endParaRPr lang="es-ES" u="none" noProof="0" dirty="0"/>
          </a:p>
          <a:p>
            <a:endParaRPr lang="es-ES" u="sng" noProof="0" dirty="0"/>
          </a:p>
          <a:p>
            <a:r>
              <a:rPr dirty="0"/>
              <a:t>Los </a:t>
            </a:r>
            <a:r>
              <a:rPr lang="en-US" u="sng" baseline="0" noProof="0" dirty="0"/>
              <a:t>convenios bilaterales</a:t>
            </a:r>
            <a:r>
              <a:rPr dirty="0"/>
              <a:t> son acuerdos que vinculan a dos Estados soberanos.</a:t>
            </a:r>
            <a:r>
              <a:rPr lang="en-US" baseline="0" noProof="0" dirty="0"/>
              <a:t> Cada convenio contendrá sus propias reglas específicas que determinan las condiciones de asistencia legal mutua que se aplican. </a:t>
            </a:r>
          </a:p>
          <a:p>
            <a:endParaRPr lang="es-ES" baseline="0" noProof="0" dirty="0"/>
          </a:p>
          <a:p>
            <a:r>
              <a:rPr lang="en-US" baseline="0" noProof="0" dirty="0"/>
              <a:t>En ausencia de cualquier tipo de acuerdo multilateral o bilateral con un país extranjero, siempre es posible enviar una solicitud de asistencia fundada en el principio general de </a:t>
            </a:r>
            <a:r>
              <a:rPr lang="en-US" u="sng" baseline="0" noProof="0" dirty="0"/>
              <a:t>"reciprocidad"</a:t>
            </a:r>
            <a:r>
              <a:rPr lang="en-US" baseline="0" noProof="0" dirty="0"/>
              <a:t>. Corresponderá entonces a las autoridades extranjeras decidir sobre una base puramente discrecional ya sea que deseen o no ejecutar la solicitud. </a:t>
            </a:r>
          </a:p>
          <a:p>
            <a:endParaRPr lang="es-ES" baseline="0" noProof="0" dirty="0"/>
          </a:p>
          <a:p>
            <a:r>
              <a:rPr lang="en-US" b="1" u="sng" baseline="0" noProof="0" dirty="0"/>
              <a:t>Identificar claramente quién está llevando a cabo la investigación/enjuiciamiento. Proporcione todos los detalles de contacto necesarios y los medios de comunicación preferidos.</a:t>
            </a:r>
          </a:p>
          <a:p>
            <a:endParaRPr lang="es-ES" baseline="0" noProof="0" dirty="0"/>
          </a:p>
          <a:p>
            <a:r>
              <a:rPr lang="en-US" baseline="0" noProof="0" dirty="0"/>
              <a:t>También puede ser útil que el punto de contacto de la investigación/procesamiento especifique en qué idiomas pueden comunicarse directamente. </a:t>
            </a:r>
          </a:p>
          <a:p>
            <a:endParaRPr lang="es-ES" baseline="0" noProof="0" dirty="0"/>
          </a:p>
          <a:p>
            <a:r>
              <a:rPr lang="en-US" b="1" u="sng" baseline="0" noProof="0" dirty="0"/>
              <a:t>Resumen del caso</a:t>
            </a:r>
          </a:p>
          <a:p>
            <a:endParaRPr lang="es-ES" baseline="0" noProof="0" dirty="0"/>
          </a:p>
          <a:p>
            <a:r>
              <a:rPr lang="en-US" baseline="0" noProof="0" dirty="0"/>
              <a:t>El resumen del propósito de la prueba es mostrar la necesidad de la solicitud (o MLAT) para la investigación, así como su conformidad con las disposiciones legales convencionales y nacionales del Estado requerido.  </a:t>
            </a:r>
          </a:p>
          <a:p>
            <a:endParaRPr lang="es-ES" baseline="0" noProof="0" dirty="0"/>
          </a:p>
          <a:p>
            <a:r>
              <a:rPr lang="en-US" baseline="0" noProof="0" dirty="0"/>
              <a:t>El resumen será más o menos largo según cuán coercitivas y complicadas sean las medidas solicitadas. En particular, si estas medidas son coercitivas o intrusivas (por ejemplo, al pinchar una conversación), muchos países, entre los que hay una tradición jurídica anglosajona, le pedirán que muestre una "causa probable". En este caso, debe:</a:t>
            </a:r>
          </a:p>
          <a:p>
            <a:pPr marL="171450" indent="-171450">
              <a:buFont typeface="Arial" charset="0"/>
              <a:buChar char="•"/>
            </a:pPr>
            <a:r>
              <a:rPr lang="en-US" baseline="0" noProof="0" dirty="0"/>
              <a:t>Demostrar que la medida coercitiva o intrusiva es estrictamente necesaria y proporcionada a la gravedad de la ofensa (por ejemplo, la pena máxima aplicable, la alteración del "orden público" que la ofensa ha causado, el perjuicio de la víctima);</a:t>
            </a:r>
          </a:p>
          <a:p>
            <a:pPr marL="171450" indent="-171450">
              <a:buFont typeface="Arial" charset="0"/>
              <a:buChar char="•"/>
            </a:pPr>
            <a:r>
              <a:rPr lang="en-US" baseline="0" noProof="0" dirty="0"/>
              <a:t>Indique los motivos que le permiten razonablemente pensar que la prueba se encuentra en un lugar determinado o en posesión de una determinada persona;</a:t>
            </a:r>
          </a:p>
          <a:p>
            <a:pPr marL="171450" indent="-171450">
              <a:buFont typeface="Arial" charset="0"/>
              <a:buChar char="•"/>
            </a:pPr>
            <a:r>
              <a:rPr lang="en-US" baseline="0" noProof="0" dirty="0"/>
              <a:t>Indique cómo la prueba que está solicitando constituirá un elemento legal de prueba que caracterizará la ofensa.</a:t>
            </a:r>
            <a:endParaRPr lang="es-ES" baseline="0" noProof="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99</a:t>
            </a:fld>
            <a:endParaRPr lang="es-ES"/>
          </a:p>
        </p:txBody>
      </p:sp>
    </p:spTree>
    <p:extLst>
      <p:ext uri="{BB962C8B-B14F-4D97-AF65-F5344CB8AC3E}">
        <p14:creationId xmlns:p14="http://schemas.microsoft.com/office/powerpoint/2010/main" val="248894174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b="1" u="sng" baseline="0" noProof="0" dirty="0"/>
              <a:t>Referencia a las disposiciones legales nacionales aplicables</a:t>
            </a:r>
          </a:p>
          <a:p>
            <a:endParaRPr lang="es-ES" baseline="0" noProof="0" dirty="0"/>
          </a:p>
          <a:p>
            <a:r>
              <a:rPr lang="en-US" baseline="0" noProof="0" dirty="0"/>
              <a:t>Las disposiciones legales nacionales aplicables también permitirán a las autoridades solicitadas garantizar:</a:t>
            </a:r>
          </a:p>
          <a:p>
            <a:pPr marL="171450" indent="-171450">
              <a:buFont typeface="Arial" charset="0"/>
              <a:buChar char="•"/>
            </a:pPr>
            <a:r>
              <a:rPr lang="en-US" baseline="0" noProof="0" dirty="0"/>
              <a:t>Que los delitos no son de naturaleza política o exclusivamente militar;</a:t>
            </a:r>
          </a:p>
          <a:p>
            <a:pPr marL="171450" indent="-171450">
              <a:buFont typeface="Arial" charset="0"/>
              <a:buChar char="•"/>
            </a:pPr>
            <a:r>
              <a:rPr lang="en-US" baseline="0" noProof="0" dirty="0"/>
              <a:t>Que su propio orden público no se verá comprometido al responder la solicitud;</a:t>
            </a:r>
          </a:p>
          <a:p>
            <a:pPr marL="171450" indent="-171450">
              <a:buFont typeface="Arial" charset="0"/>
              <a:buChar char="•"/>
            </a:pPr>
            <a:r>
              <a:rPr lang="en-US" baseline="0" noProof="0" dirty="0"/>
              <a:t>Que se satisface la condición de doble incriminación, si es requerida.</a:t>
            </a:r>
          </a:p>
          <a:p>
            <a:endParaRPr lang="es-ES" baseline="0" noProof="0" dirty="0"/>
          </a:p>
          <a:p>
            <a:r>
              <a:rPr lang="en-US" b="1" u="sng" baseline="0" noProof="0" dirty="0"/>
              <a:t>Identificación precisa de la asistencia solicitada</a:t>
            </a:r>
          </a:p>
          <a:p>
            <a:endParaRPr lang="es-ES" baseline="0" noProof="0" dirty="0"/>
          </a:p>
          <a:p>
            <a:r>
              <a:rPr lang="en-US" baseline="0" noProof="0" dirty="0"/>
              <a:t>Es importante ser lo más preciso posible con respecto a la asistencia que desea obtener.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100</a:t>
            </a:fld>
            <a:endParaRPr lang="es-ES"/>
          </a:p>
        </p:txBody>
      </p:sp>
    </p:spTree>
    <p:extLst>
      <p:ext uri="{BB962C8B-B14F-4D97-AF65-F5344CB8AC3E}">
        <p14:creationId xmlns:p14="http://schemas.microsoft.com/office/powerpoint/2010/main" val="248894174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55000" lnSpcReduction="20000"/>
          </a:bodyPr>
          <a:lstStyle/>
          <a:p>
            <a:r>
              <a:rPr lang="en-US" b="0" i="0" u="sng" noProof="0" dirty="0"/>
              <a:t>Las reglas procesales nacionales relativas a los testigos y la forma de recibir su testimonio pueden variar de un sistema legal a otro.</a:t>
            </a:r>
          </a:p>
          <a:p>
            <a:endParaRPr lang="es-ES" baseline="0" noProof="0" dirty="0"/>
          </a:p>
          <a:p>
            <a:r>
              <a:rPr lang="en-US" baseline="0" noProof="0" dirty="0"/>
              <a:t>De acuerdo con la legislación nacional, los testigos pueden o no tener que prestar juramento antes del testimonio y pueden ser incriminados por "perjurio" o "falso testimonio" si su declaración no es exacta. Algunas legislaciones nacionales también pueden someter a los testigos que reciben una citación pero no parecen tomar medidas coercitivas, que van desde una multa hasta el encarcelamiento. Finalmente, debido a su situación personal (por ejemplo, como cónyuge o padre del sospechoso), algunas personas no pueden ser escuchadas en absoluto como testigos.</a:t>
            </a:r>
          </a:p>
          <a:p>
            <a:endParaRPr lang="es-ES" baseline="0" noProof="0" dirty="0"/>
          </a:p>
          <a:p>
            <a:r>
              <a:rPr lang="en-US" b="0" u="sng" baseline="0" noProof="0" dirty="0"/>
              <a:t>Cuando un Estado solicitante solicita a otro Estado que presente el testimonio de un testigo, la legislación nacional del Estado requerido se aplicará a menos que un convenio bilateral o multilateral especifique lo contrario.</a:t>
            </a:r>
            <a:r>
              <a:rPr lang="en-US" b="0" u="none" baseline="0" noProof="0" dirty="0"/>
              <a:t>  Esto significa que puede proporcionar sus propias reglas de procedimiento nacionales sobre el testimonio del testigo, pero a menos que tenga un convenio bilateral o multilateral vinculante que haga cumplir estas reglas de procedimiento nacional, el Estado requerido no tiene obligación de seguirlas. </a:t>
            </a:r>
          </a:p>
          <a:p>
            <a:endParaRPr lang="es-ES" u="none" baseline="0" noProof="0" dirty="0"/>
          </a:p>
          <a:p>
            <a:r>
              <a:rPr lang="en-US" noProof="0" dirty="0"/>
              <a:t>Una vez que disponga de la información relativa a los procedimientos legales nacionales aplicables, o las convenciones multilaterales o bilaterales aplicables, es importante entregar:</a:t>
            </a:r>
          </a:p>
          <a:p>
            <a:endParaRPr lang="es-ES" baseline="0" noProof="0" dirty="0"/>
          </a:p>
          <a:p>
            <a:pPr marL="171450" indent="-171450">
              <a:buFont typeface="Arial" charset="0"/>
              <a:buChar char="•"/>
            </a:pPr>
            <a:r>
              <a:rPr lang="en-US" baseline="0" noProof="0" dirty="0"/>
              <a:t>Una lista exhaustiva de preguntas que también puede especificar diferentes preguntas en desarrollo de acuerdo con las respuestas del testigo;</a:t>
            </a:r>
          </a:p>
          <a:p>
            <a:pPr marL="171450" indent="-171450">
              <a:buFont typeface="Arial" charset="0"/>
              <a:buChar char="•"/>
            </a:pPr>
            <a:endParaRPr lang="es-ES" baseline="0" noProof="0" dirty="0"/>
          </a:p>
          <a:p>
            <a:pPr marL="171450" indent="-171450">
              <a:buFont typeface="Arial" charset="0"/>
              <a:buChar char="•"/>
            </a:pPr>
            <a:r>
              <a:rPr lang="en-US" baseline="0" noProof="0" dirty="0"/>
              <a:t>Toda la información útil relacionada con la identidad del testigo y su paradero.</a:t>
            </a:r>
          </a:p>
          <a:p>
            <a:pPr marL="171450" indent="-171450">
              <a:buFont typeface="Arial" charset="0"/>
              <a:buChar char="•"/>
            </a:pPr>
            <a:endParaRPr lang="es-ES" baseline="0" noProof="0" dirty="0"/>
          </a:p>
          <a:p>
            <a:pPr marL="0" indent="0">
              <a:buFont typeface="Arial" charset="0"/>
              <a:buNone/>
            </a:pPr>
            <a:r>
              <a:rPr lang="en-US" baseline="0" noProof="0" dirty="0"/>
              <a:t>También puede ser útil considerar una opción de </a:t>
            </a:r>
            <a:r>
              <a:rPr lang="en-US" u="sng" baseline="0" noProof="0" dirty="0"/>
              <a:t>videoconferencia</a:t>
            </a:r>
            <a:r>
              <a:rPr lang="en-US" baseline="0" noProof="0" dirty="0"/>
              <a:t>, con la ayuda eventual de un traductor, para que la aplicación de la ley nacional pueda proceder al interrogatorio directamente.  </a:t>
            </a:r>
            <a:r>
              <a:rPr dirty="0"/>
              <a:t> </a:t>
            </a:r>
            <a:endParaRPr lang="es-ES" u="none" baseline="0" noProof="0" dirty="0"/>
          </a:p>
          <a:p>
            <a:endParaRPr lang="es-ES" baseline="0" noProof="0" dirty="0"/>
          </a:p>
          <a:p>
            <a:endParaRPr lang="es-ES" baseline="0" noProof="0" dirty="0"/>
          </a:p>
          <a:p>
            <a:r>
              <a:rPr lang="en-US" u="none" baseline="0" noProof="0" dirty="0"/>
              <a:t>TENGA EN CUENTA: El Convenio europeo sobre asistencia judicial en materia penal (20 de abril de 1959), ratificado por los 47 Estados miembros del Consejo de Europa, así como por Israel, Corea y Chile, contiene artículos específicos relativos a testigos que pueden contravenir las normas procesales nacionales.</a:t>
            </a:r>
          </a:p>
          <a:p>
            <a:endParaRPr lang="es-ES" u="none" baseline="0" noProof="0" dirty="0"/>
          </a:p>
          <a:p>
            <a:r>
              <a:rPr lang="en-US" u="none" baseline="0" noProof="0" dirty="0"/>
              <a:t>El Art. 8 del Convenio establece que los testigos que hayan recibido una citación para comparecer de un Estado miembro solicitante no podrán ser objeto de medidas coercitivas mientras permanezcan fuera del territorio del Estado requirente.   </a:t>
            </a:r>
          </a:p>
          <a:p>
            <a:endParaRPr lang="es-ES" u="none" baseline="0" noProof="0" dirty="0"/>
          </a:p>
          <a:p>
            <a:r>
              <a:rPr lang="en-US" u="none" baseline="0" noProof="0" dirty="0"/>
              <a:t>El Art. 11 del Convenio especifica bajo qué condiciones un testigo que está detenido por otras razones puede ser transferido temporalmente a un Estado miembro solicitante para que preste testimonio.</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101</a:t>
            </a:fld>
            <a:endParaRPr lang="es-ES"/>
          </a:p>
        </p:txBody>
      </p:sp>
    </p:spTree>
    <p:extLst>
      <p:ext uri="{BB962C8B-B14F-4D97-AF65-F5344CB8AC3E}">
        <p14:creationId xmlns:p14="http://schemas.microsoft.com/office/powerpoint/2010/main" val="1713871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a:t>Esta parte de la lección abordará algunas de las diferentes respuestas internacionales al delito cibernético, incluidos los medios informales de cooperación en asuntos relacionados con los delitos informáticos. </a:t>
            </a:r>
            <a:endParaRPr lang="es-ES" baseline="0" dirty="0"/>
          </a:p>
          <a:p>
            <a:endParaRPr lang="es-ES" baseline="0"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9</a:t>
            </a:fld>
            <a:endParaRPr lang="es-ES"/>
          </a:p>
        </p:txBody>
      </p:sp>
    </p:spTree>
    <p:extLst>
      <p:ext uri="{BB962C8B-B14F-4D97-AF65-F5344CB8AC3E}">
        <p14:creationId xmlns:p14="http://schemas.microsoft.com/office/powerpoint/2010/main" val="129113565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0000" lnSpcReduction="20000"/>
          </a:bodyPr>
          <a:lstStyle/>
          <a:p>
            <a:r>
              <a:rPr lang="en-US" b="0" u="sng" baseline="0" dirty="0"/>
              <a:t>Procedimientos específicos relativos a documentos financieros/de cuenta bancaria:</a:t>
            </a:r>
          </a:p>
          <a:p>
            <a:endParaRPr lang="es-ES" baseline="0" dirty="0"/>
          </a:p>
          <a:p>
            <a:r>
              <a:rPr dirty="0"/>
              <a:t>Los documentos de la cuenta bancaria son interesantes para un gran número de investigaciones ya que: </a:t>
            </a:r>
          </a:p>
          <a:p>
            <a:r>
              <a:rPr lang="en-US" dirty="0"/>
              <a:t>	</a:t>
            </a:r>
            <a:r>
              <a:rPr dirty="0"/>
              <a:t>- puede identificar a la persona que se beneficia de la ofensa, </a:t>
            </a:r>
          </a:p>
          <a:p>
            <a:r>
              <a:rPr lang="en-US" dirty="0"/>
              <a:t>	</a:t>
            </a:r>
            <a:r>
              <a:rPr dirty="0"/>
              <a:t>- puede confiscar o incautar los fondos en ciertos casos. </a:t>
            </a:r>
          </a:p>
          <a:p>
            <a:endParaRPr lang="es-ES" baseline="0" dirty="0"/>
          </a:p>
          <a:p>
            <a:r>
              <a:rPr dirty="0"/>
              <a:t>Se pueden solicitar dos tipos generales de información: </a:t>
            </a:r>
          </a:p>
          <a:p>
            <a:r>
              <a:rPr lang="en-US" dirty="0"/>
              <a:t>	</a:t>
            </a:r>
            <a:r>
              <a:rPr dirty="0"/>
              <a:t>- la identificación del titular de una determinada cuenta bancaria, </a:t>
            </a:r>
          </a:p>
          <a:p>
            <a:r>
              <a:rPr lang="en-US" dirty="0"/>
              <a:t>	</a:t>
            </a:r>
            <a:r>
              <a:rPr dirty="0"/>
              <a:t>- los documentos que detallan las transacciones financieras que tienen lugar en una determinada cuenta. </a:t>
            </a:r>
          </a:p>
          <a:p>
            <a:endParaRPr lang="es-ES" baseline="0" dirty="0"/>
          </a:p>
          <a:p>
            <a:r>
              <a:rPr dirty="0"/>
              <a:t>Es importante ser lo más preciso posible al solicitar dicha información y no perder el tiempo. Un primer buen paso, antes de escribir una solicitud de MLAT, puede ser enviar una solicitud a la sucursal nacional del banco que le interesa, solicitándoles información sobre la identidad del titular de una cuenta bancaria. </a:t>
            </a:r>
          </a:p>
          <a:p>
            <a:endParaRPr lang="es-ES" baseline="0" dirty="0"/>
          </a:p>
          <a:p>
            <a:r>
              <a:rPr dirty="0"/>
              <a:t>Las solicitudes de MLAT relacionadas con documentos financieros tendrán más posibilidades de éxito cuando sean precisas, completas y contengan información como la siguiente: el número de cuenta bancaria, el nombre y la dirección del banco y el período de tiempo durante el cual se produjeron transacciones sospechosas.</a:t>
            </a:r>
          </a:p>
          <a:p>
            <a:endParaRPr lang="es-ES" baseline="0" dirty="0"/>
          </a:p>
          <a:p>
            <a:r>
              <a:rPr dirty="0"/>
              <a:t>Se pueden obtener los siguientes elementos:</a:t>
            </a:r>
          </a:p>
          <a:p>
            <a:r>
              <a:rPr lang="en-US" dirty="0"/>
              <a:t>	</a:t>
            </a:r>
            <a:r>
              <a:rPr dirty="0"/>
              <a:t>- una copia de la firma del titular;</a:t>
            </a:r>
          </a:p>
          <a:p>
            <a:r>
              <a:rPr lang="en-US" dirty="0"/>
              <a:t>	</a:t>
            </a:r>
            <a:r>
              <a:rPr dirty="0"/>
              <a:t>- la identidad de cualquier persona obligada a usar la cuenta bancaria y una copia de su firma;</a:t>
            </a:r>
          </a:p>
          <a:p>
            <a:r>
              <a:rPr lang="en-US" dirty="0"/>
              <a:t>	</a:t>
            </a:r>
            <a:r>
              <a:rPr dirty="0"/>
              <a:t>- una copia de estados de cuenta bancarios y formularios durante un período de tiempo específico;</a:t>
            </a:r>
          </a:p>
          <a:p>
            <a:r>
              <a:rPr lang="en-US" dirty="0"/>
              <a:t>	</a:t>
            </a:r>
            <a:r>
              <a:rPr dirty="0"/>
              <a:t>- una copia de cheques escritos;</a:t>
            </a:r>
          </a:p>
          <a:p>
            <a:r>
              <a:rPr lang="en-US" dirty="0"/>
              <a:t>	</a:t>
            </a:r>
            <a:r>
              <a:rPr dirty="0"/>
              <a:t>- la identificación de todas las cuentas bancarias en poder de cierta persona;</a:t>
            </a:r>
          </a:p>
          <a:p>
            <a:r>
              <a:rPr lang="en-US" dirty="0"/>
              <a:t>	</a:t>
            </a:r>
            <a:r>
              <a:rPr dirty="0"/>
              <a:t>- la vigilancia de cuentas bancarias durante un período de tiempo futuro.</a:t>
            </a:r>
          </a:p>
          <a:p>
            <a:endParaRPr lang="es-ES" baseline="0" dirty="0"/>
          </a:p>
          <a:p>
            <a:r>
              <a:rPr dirty="0"/>
              <a:t>Al igual que con cualquier otra solicitud de MLAT, será importante especificar por qué la información solicitada es "pertinente" para las investigaciones. También será necesario verificar las convenciones aplicables y la compatibilidad con la ley nacional del Estado requerido.</a:t>
            </a:r>
          </a:p>
          <a:p>
            <a:endParaRPr lang="es-ES" baseline="0" dirty="0"/>
          </a:p>
          <a:p>
            <a:r>
              <a:rPr lang="en-US" u="sng" baseline="0" dirty="0"/>
              <a:t>Motivos de la negativa a ejecutar la solicitud:</a:t>
            </a:r>
          </a:p>
          <a:p>
            <a:endParaRPr lang="es-ES" baseline="0" dirty="0"/>
          </a:p>
          <a:p>
            <a:r>
              <a:rPr dirty="0"/>
              <a:t>En general, estas solicitudes no son difíciles, al menos con los Estados miembros de la Unión Europea o del Grupo de acción financiera (https://www.fatf-gafi.org/). </a:t>
            </a:r>
          </a:p>
          <a:p>
            <a:endParaRPr lang="es-ES" baseline="0" dirty="0"/>
          </a:p>
          <a:p>
            <a:r>
              <a:rPr dirty="0"/>
              <a:t>A menudo se invocan dos motivos de denegación:</a:t>
            </a:r>
          </a:p>
          <a:p>
            <a:endParaRPr lang="es-ES" baseline="0" dirty="0"/>
          </a:p>
          <a:p>
            <a:r>
              <a:rPr lang="en-US" dirty="0"/>
              <a:t>	</a:t>
            </a:r>
            <a:r>
              <a:rPr dirty="0"/>
              <a:t>- La incompatibilidad de la solicitud con la legislación nacional</a:t>
            </a:r>
          </a:p>
          <a:p>
            <a:r>
              <a:rPr dirty="0"/>
              <a:t>Los Estados miembros de la Unión Europea y del Grupo de Acción Financiera Internacional (GAFI) no pueden rechazar una solicitud de MLAT por estos motivos. Actualmente, los miembros del GAFI son la Comisión Europea, el Consejo de Cooperación del Golfo, los Estados miembros de la Unión Europea, así como Suiza, Rusia, Canadá, los Estados Unidos de América, México, Brasil, Japón, China, Hong Kong y Singapur.</a:t>
            </a:r>
          </a:p>
          <a:p>
            <a:endParaRPr lang="es-ES" baseline="0" dirty="0"/>
          </a:p>
          <a:p>
            <a:r>
              <a:rPr lang="en-US" dirty="0"/>
              <a:t>	</a:t>
            </a:r>
            <a:r>
              <a:rPr dirty="0"/>
              <a:t>- Doble criminalidad </a:t>
            </a:r>
          </a:p>
          <a:p>
            <a:r>
              <a:rPr dirty="0"/>
              <a:t>Algunos Estados ejecutarán un MLAT solo si existe una incriminación o delito equivalente en virtud de su propia legislación nacional. Para los Estados miembros de la Unión Europea, el Art. 2.4 del Protocolo de 2001 les permite tomar en consideración la doble incriminación al ejecutar una solicitud de MLAT. El Convenio de Budapest establece que las partes pueden rechazar la asistencia legal mutua si no se cumple la doble incriminación. Sin embargo, según el Art. 25 (5) del Convenio de Budapest, así como la Recomendación 37 de las Recomendaciones del GAFI, se considerará cumplida la condición de doble incriminación, independientemente de que su legislación ubique el delito dentro de la misma categoría de delito o lo denomine delito con la misma terminología que la Parte solicitante, si la conducta subyacente al delito para el que se solicita la asistencia es un delito según su legislación.</a:t>
            </a:r>
          </a:p>
          <a:p>
            <a:endParaRPr lang="es-ES" baseline="0" dirty="0"/>
          </a:p>
          <a:p>
            <a:endParaRPr lang="es-ES" baseline="0" dirty="0"/>
          </a:p>
          <a:p>
            <a:endParaRPr lang="es-ES" baseline="0" dirty="0"/>
          </a:p>
          <a:p>
            <a:r>
              <a:rPr dirty="0"/>
              <a:t>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102</a:t>
            </a:fld>
            <a:endParaRPr lang="es-ES"/>
          </a:p>
        </p:txBody>
      </p:sp>
    </p:spTree>
    <p:extLst>
      <p:ext uri="{BB962C8B-B14F-4D97-AF65-F5344CB8AC3E}">
        <p14:creationId xmlns:p14="http://schemas.microsoft.com/office/powerpoint/2010/main" val="154743828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a:t>Por ejemplo, un MLAT que hace referencia a una computadora que es pirateada debe especificar que una dirección IP sospechosa 210.0.XXX.XXX corresponde a un proveedor de servicios de Internet ubicado en la ciudad extranjera X, país extranjero Y, que se conectó a la computadora pirateada el 1 de enero de 2017 entre 7:30 a.m. y 11:30 a.m. (GMT + X)</a:t>
            </a:r>
          </a:p>
          <a:p>
            <a:endParaRPr lang="es-ES" baseline="0" dirty="0"/>
          </a:p>
          <a:p>
            <a:r>
              <a:rPr dirty="0"/>
              <a:t>Nuestras investigaciones nos permitieron determinar que la dirección IP sospechosa 210.0.XXX.XXX se atribuye a la Compañía XXXX, cuya dirección física es XXXX. </a:t>
            </a:r>
          </a:p>
          <a:p>
            <a:endParaRPr lang="es-ES" baseline="0" dirty="0"/>
          </a:p>
          <a:p>
            <a:r>
              <a:rPr dirty="0"/>
              <a:t>Es importante brindar la mayor cantidad de información específica y detallada posible. </a:t>
            </a:r>
          </a:p>
          <a:p>
            <a:endParaRPr lang="es-ES" baseline="0" dirty="0"/>
          </a:p>
          <a:p>
            <a:r>
              <a:rPr dirty="0"/>
              <a:t>Las referencias de tiempo siempre se deben dar de acuerdo con la hora del meridiano de Greenwich (GMT).    </a:t>
            </a:r>
            <a:endParaRPr lang="es-ES"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103</a:t>
            </a:fld>
            <a:endParaRPr lang="es-ES"/>
          </a:p>
        </p:txBody>
      </p:sp>
    </p:spTree>
    <p:extLst>
      <p:ext uri="{BB962C8B-B14F-4D97-AF65-F5344CB8AC3E}">
        <p14:creationId xmlns:p14="http://schemas.microsoft.com/office/powerpoint/2010/main" val="22729105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dirty="0"/>
              <a:t>La ley aplicable a la ejecución de la solicitud es la ley del </a:t>
            </a:r>
            <a:r>
              <a:rPr lang="en-US" b="1" u="none" baseline="0" dirty="0"/>
              <a:t>Estado requerido</a:t>
            </a:r>
            <a:r>
              <a:rPr dirty="0"/>
              <a:t> a menos que un convenio bilateral o multilateral especifique lo contrario.</a:t>
            </a:r>
          </a:p>
          <a:p>
            <a:endParaRPr lang="es-ES" baseline="0" dirty="0"/>
          </a:p>
          <a:p>
            <a:r>
              <a:rPr dirty="0"/>
              <a:t>Esta es la razón por la cual las leyes procesales aplicables a una orden de registro variarán según que el sistema judicial del Estado requerido sea </a:t>
            </a:r>
            <a:r>
              <a:rPr lang="en-US" b="1" baseline="0" dirty="0"/>
              <a:t>inquisitorial</a:t>
            </a:r>
            <a:r>
              <a:rPr dirty="0"/>
              <a:t>, en el que un magistrado - como el juez de instrucción francés o belga - decide por propia iniciativa entregar un orden de registro, o </a:t>
            </a:r>
            <a:r>
              <a:rPr lang="en-US" b="1" baseline="0" dirty="0"/>
              <a:t>acusatorio</a:t>
            </a:r>
            <a:r>
              <a:rPr dirty="0"/>
              <a:t>, en la que la orden será ejecutada por la policía, como en Inglaterra, o por un fiscal, como en Italia o Alemania, bajo el control de un juez que garantice la legalidad de las investigaciones. </a:t>
            </a:r>
          </a:p>
          <a:p>
            <a:endParaRPr lang="es-ES" baseline="0" dirty="0"/>
          </a:p>
          <a:p>
            <a:r>
              <a:rPr dirty="0"/>
              <a:t>Las órdenes de búsqueda generalmente se consideran medidas legales intrusivas y coercitivas. Por lo tanto, es muy importante resumir el caso de manera exhaustiva y explicar siempre el fundamento de las pruebas y acciones que se buscan con respecto a las investigaciones en curso. También es esencial conocer las disposiciones legales y los procedimientos nacionales del Estado requerido. </a:t>
            </a:r>
          </a:p>
          <a:p>
            <a:endParaRPr lang="es-ES" baseline="0" dirty="0"/>
          </a:p>
          <a:p>
            <a:r>
              <a:rPr dirty="0"/>
              <a:t>Los países con influencia </a:t>
            </a:r>
            <a:r>
              <a:rPr lang="en-US" b="1" baseline="0" dirty="0"/>
              <a:t>anglosajona o de derecho común</a:t>
            </a:r>
            <a:r>
              <a:rPr dirty="0"/>
              <a:t> requerirán específicamente un resumen muy extenso del caso para determinar la existencia de una causa probable. De hecho, la autoridad judicial local competente tendrá que emitir su propia orden para que tenga lugar la medida de investigación. </a:t>
            </a:r>
          </a:p>
          <a:p>
            <a:endParaRPr lang="es-ES" baseline="0" dirty="0"/>
          </a:p>
          <a:p>
            <a:r>
              <a:rPr lang="en-US" u="sng" baseline="0" dirty="0"/>
              <a:t>La entrega de dicha orden estará condicionada a la demostración de:</a:t>
            </a:r>
          </a:p>
          <a:p>
            <a:r>
              <a:rPr lang="en-US" dirty="0"/>
              <a:t>	</a:t>
            </a:r>
            <a:r>
              <a:rPr dirty="0"/>
              <a:t>- la proporcionalidad de la medida de investigación con respecto a la ofensa reprochada;</a:t>
            </a:r>
          </a:p>
          <a:p>
            <a:r>
              <a:rPr lang="en-US" dirty="0"/>
              <a:t>	</a:t>
            </a:r>
            <a:r>
              <a:rPr dirty="0"/>
              <a:t>- su necesidad (¿podría una medida menos intrusiva y coercitiva producir resultados similares?);</a:t>
            </a:r>
          </a:p>
          <a:p>
            <a:r>
              <a:rPr lang="en-US" dirty="0"/>
              <a:t>	</a:t>
            </a:r>
            <a:r>
              <a:rPr dirty="0"/>
              <a:t>- la existencia de razones serias que conducen a creer que se encontrarán pruebas en el lugar donde se supone que tendrá lugar la búsqueda. </a:t>
            </a:r>
          </a:p>
          <a:p>
            <a:endParaRPr lang="es-ES" baseline="0" dirty="0"/>
          </a:p>
          <a:p>
            <a:r>
              <a:rPr lang="en-US" u="sng" baseline="0" dirty="0"/>
              <a:t>Proporcionar indicaciones precisas de los lugares y los objetos que se buscarán:</a:t>
            </a:r>
          </a:p>
          <a:p>
            <a:r>
              <a:rPr dirty="0"/>
              <a:t>Deben proporcionarse indicaciones precisas sobre la prueba y los objetos buscados, así como los lugares donde deben ubicarse estos elementos. En algunos casos, por ejemplo, cuando estas precisiones no se pueden dar en el momento en que se redacta la solicitud MLAT, es posible especificar los datos de contacto de la autoridad judicial solicitante para que la autoridad requerida pueda solicitar más adelante cualquier información complementaria necesaria.</a:t>
            </a:r>
          </a:p>
          <a:p>
            <a:endParaRPr lang="es-ES" baseline="0" dirty="0"/>
          </a:p>
          <a:p>
            <a:r>
              <a:rPr dirty="0"/>
              <a:t>Las </a:t>
            </a:r>
            <a:r>
              <a:rPr lang="en-US" b="1" u="none" baseline="0" dirty="0"/>
              <a:t>órdenes de búsqueda coordinadas</a:t>
            </a:r>
            <a:r>
              <a:rPr dirty="0"/>
              <a:t> pueden ejecutarse en diferentes países utilizando ECI (equipos conjuntos de investigación) o mediante EUROJUST.</a:t>
            </a:r>
          </a:p>
          <a:p>
            <a:endParaRPr lang="es-ES" baseline="0" dirty="0"/>
          </a:p>
          <a:p>
            <a:r>
              <a:rPr lang="en-US" b="1" u="none" baseline="0" dirty="0"/>
              <a:t>Motivos específicos para denegar la ejecución de una orden de búsqueda:</a:t>
            </a:r>
          </a:p>
          <a:p>
            <a:endParaRPr lang="es-ES" baseline="0" dirty="0"/>
          </a:p>
          <a:p>
            <a:r>
              <a:rPr lang="en-US" u="sng" baseline="0" dirty="0"/>
              <a:t>- Consejo de Europa, área de Schengen excluida</a:t>
            </a:r>
          </a:p>
          <a:p>
            <a:endParaRPr lang="es-ES" baseline="0" dirty="0"/>
          </a:p>
          <a:p>
            <a:r>
              <a:rPr lang="en-US" u="none" baseline="0" noProof="0" dirty="0"/>
              <a:t>El Art. 5 del Convenio europeo sobre asistencia judicial en materia penal (20 de abril de 1959) especifica que los Estados miembros pueden negarse a ejecutar una orden de allanamiento por una de las siguientes dos razones:</a:t>
            </a:r>
          </a:p>
          <a:p>
            <a:pPr marL="171450" indent="-171450">
              <a:buFont typeface="Arial" charset="0"/>
              <a:buChar char="•"/>
            </a:pPr>
            <a:r>
              <a:rPr dirty="0"/>
              <a:t>Doble incriminación: el Estado requerido puede negarse a ejecutar la orden de registro si el delito al que se refiere no está castigado con arreglo a su legislación nacional o si el delito en cuestión no se castiga, con arreglo a su propia legislación, con una pena lo suficientemente grave como para permitir la extradición ( no es una "ofensa extraditable").</a:t>
            </a:r>
          </a:p>
          <a:p>
            <a:pPr marL="171450" indent="-171450">
              <a:buFont typeface="Arial" charset="0"/>
              <a:buChar char="•"/>
            </a:pPr>
            <a:r>
              <a:rPr dirty="0"/>
              <a:t>Incoherencia de la solicitud con la legislación nacional del Estado requerido: esto permite a los Estados someter la ejecución de la orden a la autorización de un juez nacional que garantice la legalidad de las investigaciones de conformidad con la legislación y el procedimiento nacionales.</a:t>
            </a:r>
          </a:p>
          <a:p>
            <a:pPr marL="0" indent="0">
              <a:buFont typeface="Arial" charset="0"/>
              <a:buNone/>
            </a:pPr>
            <a:endParaRPr lang="es-ES" baseline="0" dirty="0"/>
          </a:p>
          <a:p>
            <a:pPr marL="0" indent="0">
              <a:buFont typeface="Arial" charset="0"/>
              <a:buNone/>
            </a:pPr>
            <a:r>
              <a:rPr dirty="0"/>
              <a:t>Los Estados solo pueden invocar estos motivos de denegación si los declararon durante la ratificación del Convenio. Para saber qué declaraciones formuló cada Estado, esta información está disponible en el sitio web del Consejo de Europa (http://conventions.coe.int).</a:t>
            </a:r>
          </a:p>
          <a:p>
            <a:endParaRPr lang="es-ES" baseline="0" dirty="0"/>
          </a:p>
          <a:p>
            <a:endParaRPr lang="es-ES" baseline="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104</a:t>
            </a:fld>
            <a:endParaRPr lang="es-ES"/>
          </a:p>
        </p:txBody>
      </p:sp>
    </p:spTree>
    <p:extLst>
      <p:ext uri="{BB962C8B-B14F-4D97-AF65-F5344CB8AC3E}">
        <p14:creationId xmlns:p14="http://schemas.microsoft.com/office/powerpoint/2010/main" val="35172268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s-ES" baseline="0" dirty="0"/>
          </a:p>
          <a:p>
            <a:r>
              <a:rPr dirty="0"/>
              <a:t>Es posible que el Estado solicitante pida al Estado requerido que presente una declaración o un documento certificado que acredite:</a:t>
            </a:r>
          </a:p>
          <a:p>
            <a:endParaRPr lang="es-ES" baseline="0" dirty="0"/>
          </a:p>
          <a:p>
            <a:r>
              <a:rPr lang="en-US" dirty="0"/>
              <a:t>	</a:t>
            </a:r>
            <a:r>
              <a:rPr dirty="0"/>
              <a:t>- cada objeto que ha sido confiscado;</a:t>
            </a:r>
          </a:p>
          <a:p>
            <a:endParaRPr lang="es-ES" baseline="0" dirty="0"/>
          </a:p>
          <a:p>
            <a:r>
              <a:rPr lang="en-US" dirty="0"/>
              <a:t>	</a:t>
            </a:r>
            <a:r>
              <a:rPr dirty="0"/>
              <a:t>- cada persona que ha manejado o tenido posesión del objeto en cuestión;</a:t>
            </a:r>
          </a:p>
          <a:p>
            <a:endParaRPr lang="es-ES" baseline="0" dirty="0"/>
          </a:p>
          <a:p>
            <a:r>
              <a:rPr lang="en-US" dirty="0"/>
              <a:t>	</a:t>
            </a:r>
            <a:r>
              <a:rPr dirty="0"/>
              <a:t>- las condiciones en las cuales el objeto fue guardado o mantenido. </a:t>
            </a:r>
            <a:endParaRPr lang="es-ES" dirty="0"/>
          </a:p>
          <a:p>
            <a:endParaRPr lang="es-ES" dirty="0"/>
          </a:p>
          <a:p>
            <a:r>
              <a:rPr dirty="0"/>
              <a:t>Esto permitirá que las fuerzas del orden y los tribunales determinen con precisión cómo se obtuvo la prueba y si se pudo haber contaminado o no.</a:t>
            </a:r>
          </a:p>
          <a:p>
            <a:endParaRPr lang="es-ES" baseline="0" dirty="0"/>
          </a:p>
          <a:p>
            <a:endParaRPr lang="es-ES"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105</a:t>
            </a:fld>
            <a:endParaRPr lang="es-ES"/>
          </a:p>
        </p:txBody>
      </p:sp>
    </p:spTree>
    <p:extLst>
      <p:ext uri="{BB962C8B-B14F-4D97-AF65-F5344CB8AC3E}">
        <p14:creationId xmlns:p14="http://schemas.microsoft.com/office/powerpoint/2010/main" val="339002068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0000" lnSpcReduction="20000"/>
          </a:bodyPr>
          <a:lstStyle/>
          <a:p>
            <a:r>
              <a:rPr lang="en-US" u="sng" dirty="0"/>
              <a:t>Las medidas especiales de investigación pueden incluir:</a:t>
            </a:r>
          </a:p>
          <a:p>
            <a:endParaRPr lang="es-ES" dirty="0"/>
          </a:p>
          <a:p>
            <a:r>
              <a:rPr lang="en-US" dirty="0"/>
              <a:t>	</a:t>
            </a:r>
            <a:r>
              <a:rPr dirty="0"/>
              <a:t>- operaciones encubiertas, como la infiltración de un agente encubierto; (por ejemplo, el artículo 14 del Convenio sobre asistencia judicial recíproca entre los Estados miembros de la Unión Europea (29 de mayo de 2000), art.</a:t>
            </a:r>
            <a:r>
              <a:rPr lang="en-US" sz="1200" kern="1200" dirty="0">
                <a:solidFill>
                  <a:schemeClr val="tx1"/>
                </a:solidFill>
                <a:effectLst/>
                <a:latin typeface="+mn-lt"/>
              </a:rPr>
              <a:t> </a:t>
            </a:r>
            <a:r>
              <a:rPr dirty="0"/>
              <a:t>29 de la Directiva de 2014 relativa a la orden europea de investigación en asuntos penales)</a:t>
            </a:r>
            <a:endParaRPr lang="es-ES" baseline="0" dirty="0"/>
          </a:p>
          <a:p>
            <a:endParaRPr lang="es-ES" baseline="0" dirty="0"/>
          </a:p>
          <a:p>
            <a:r>
              <a:rPr lang="en-US" dirty="0"/>
              <a:t>	</a:t>
            </a:r>
            <a:r>
              <a:rPr dirty="0"/>
              <a:t>- interceptación de telecomunicaciones (o escuchas telefónicas); (por ejemplo, los artículos 17 a 22 del Convenio sobre asistencia judicial recíproca entre los Estados miembros de la Unión Europea (29 de mayo de 2000), artículos</a:t>
            </a:r>
            <a:r>
              <a:rPr lang="en-US" sz="1200" kern="1200" dirty="0">
                <a:solidFill>
                  <a:schemeClr val="tx1"/>
                </a:solidFill>
                <a:effectLst/>
                <a:latin typeface="+mn-lt"/>
              </a:rPr>
              <a:t> </a:t>
            </a:r>
            <a:r>
              <a:rPr dirty="0"/>
              <a:t>30 y 31 de la Directiva de 2014 relativa a la orden europea de investigación en asuntos penales)</a:t>
            </a:r>
            <a:endParaRPr lang="es-ES" baseline="0" dirty="0"/>
          </a:p>
          <a:p>
            <a:endParaRPr lang="es-ES" baseline="0" dirty="0"/>
          </a:p>
          <a:p>
            <a:r>
              <a:rPr lang="en-US" dirty="0"/>
              <a:t>	</a:t>
            </a:r>
            <a:r>
              <a:rPr dirty="0"/>
              <a:t>- videoconferencia; (por ejemplo, el artículo 10 del convenio sobre asistencia judicial recíproca entre los Estados miembros de la Unión Europea (29 de mayo de 2000), Art.</a:t>
            </a:r>
            <a:r>
              <a:rPr lang="en-US" sz="1200" kern="1200" dirty="0">
                <a:solidFill>
                  <a:schemeClr val="tx1"/>
                </a:solidFill>
                <a:effectLst/>
                <a:latin typeface="+mn-lt"/>
              </a:rPr>
              <a:t> </a:t>
            </a:r>
            <a:r>
              <a:rPr dirty="0"/>
              <a:t>24 de la Directiva de 2014 relativa a la orden europea de investigación en asuntos penales)</a:t>
            </a:r>
            <a:endParaRPr lang="es-ES" baseline="0" dirty="0"/>
          </a:p>
          <a:p>
            <a:endParaRPr lang="es-ES" baseline="0" dirty="0"/>
          </a:p>
          <a:p>
            <a:r>
              <a:rPr lang="en-US" dirty="0"/>
              <a:t>	</a:t>
            </a:r>
            <a:r>
              <a:rPr dirty="0"/>
              <a:t>- entregas controladas; (por ejemplo, el Art. 12 del Convenio sobre asistencia judicial recíproca entre los Estados miembros de la Unión Europea (29 de mayo de 2000))</a:t>
            </a:r>
            <a:endParaRPr lang="es-ES" baseline="0" dirty="0"/>
          </a:p>
          <a:p>
            <a:endParaRPr lang="es-ES" baseline="0" dirty="0"/>
          </a:p>
          <a:p>
            <a:endParaRPr lang="es-ES" baseline="0" dirty="0"/>
          </a:p>
          <a:p>
            <a:r>
              <a:rPr dirty="0"/>
              <a:t>En cuanto a la infiltración de un agente encubierto, esta medida especial de investigación no se aplica en todas partes, ya que las legislaciones pueden considerar esta medida como una forma de "provocación".</a:t>
            </a:r>
          </a:p>
          <a:p>
            <a:endParaRPr lang="es-ES" baseline="0" dirty="0"/>
          </a:p>
          <a:p>
            <a:r>
              <a:rPr dirty="0"/>
              <a:t>Las medidas especiales de investigación son, en general, más onerosas y costosas que las medidas ordinarias. Si considera que son estrictamente necesarios para su investigación, también puede ser una buena idea considerar la firma de un acuerdo de equipos conjuntos de investigación (ECI). </a:t>
            </a:r>
          </a:p>
          <a:p>
            <a:endParaRPr lang="es-ES" baseline="0" dirty="0"/>
          </a:p>
          <a:p>
            <a:r>
              <a:rPr lang="en-US" sz="1200" u="sng" baseline="0" dirty="0"/>
              <a:t>Acuerdo de ECI:</a:t>
            </a:r>
          </a:p>
          <a:p>
            <a:endParaRPr lang="es-ES" sz="1200"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u="none" baseline="0" noProof="0" dirty="0"/>
              <a:t>El Art. 13 del Convenio sobre asistencia judicial recíproca entre los Estados miembros de la Unión Europea (29 de mayo de 2000) establece las condiciones para la creación de un equipo conjunto de investigación (ECI). </a:t>
            </a:r>
          </a:p>
          <a:p>
            <a:pPr marL="0" marR="0" indent="0" algn="l" defTabSz="457200" rtl="0" eaLnBrk="0" fontAlgn="base" latinLnBrk="0" hangingPunct="0">
              <a:lnSpc>
                <a:spcPct val="100000"/>
              </a:lnSpc>
              <a:spcBef>
                <a:spcPct val="30000"/>
              </a:spcBef>
              <a:spcAft>
                <a:spcPct val="0"/>
              </a:spcAft>
              <a:buClrTx/>
              <a:buSzTx/>
              <a:buFontTx/>
              <a:buNone/>
              <a:tabLst/>
              <a:defRPr/>
            </a:pPr>
            <a:endParaRPr lang="es-ES" sz="1200" u="none" baseline="0" noProof="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baseline="0" dirty="0"/>
              <a:t>Establece que se puede establecer un ECI donde:</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baseline="0" dirty="0"/>
              <a:t>	- las investigaciones de un Estado miembro sobre infracciones penales requieren investigaciones difíciles y exigentes con vínculos con otros Estados miembros;</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baseline="0" dirty="0"/>
              <a:t>	- varios Estados miembros llevan a cabo investigaciones sobre delitos en los que las circunstancias del caso requieren una acción coordinada y concertada en los Estados miembros implicados.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s-ES" sz="1200"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baseline="0" dirty="0"/>
              <a:t>La creación de un ECI se materializará mediante la firma de un Protocolo por parte de las autoridades judiciales de los Estados miembros interesados.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s-ES" sz="1200"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baseline="0" dirty="0"/>
              <a:t>Este documento establecerá un cierto número de arreglos, como por cuánto tiempo se crea el ECI, costos y gastos, el calendario de evaluación del ECI durante y después de la operación, etc. </a:t>
            </a:r>
          </a:p>
          <a:p>
            <a:pPr marL="0" marR="0" indent="0" algn="l" defTabSz="457200" rtl="0" eaLnBrk="0" fontAlgn="base" latinLnBrk="0" hangingPunct="0">
              <a:lnSpc>
                <a:spcPct val="100000"/>
              </a:lnSpc>
              <a:spcBef>
                <a:spcPct val="30000"/>
              </a:spcBef>
              <a:spcAft>
                <a:spcPct val="0"/>
              </a:spcAft>
              <a:buClrTx/>
              <a:buSzTx/>
              <a:buFontTx/>
              <a:buNone/>
              <a:tabLst/>
              <a:defRPr/>
            </a:pPr>
            <a:endParaRPr lang="es-ES" sz="1200"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baseline="0" dirty="0"/>
              <a:t>Los miembros del ECI pueden tener una amplia gama de facultades de investigación. Ellos pueden:</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baseline="0" dirty="0"/>
              <a:t>	- registrar infracciones,</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baseline="0" dirty="0"/>
              <a:t>	- tomar medidas de investigación,</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baseline="0" dirty="0"/>
              <a:t>	- ayudar a tomar medidas de investigación,</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baseline="0" dirty="0"/>
              <a:t>	- proceder o ayudar a proceder en vigilancias e infiltraciones.</a:t>
            </a:r>
          </a:p>
          <a:p>
            <a:pPr marL="0" marR="0" indent="0" algn="l" defTabSz="457200" rtl="0" eaLnBrk="0" fontAlgn="base" latinLnBrk="0" hangingPunct="0">
              <a:lnSpc>
                <a:spcPct val="100000"/>
              </a:lnSpc>
              <a:spcBef>
                <a:spcPct val="30000"/>
              </a:spcBef>
              <a:spcAft>
                <a:spcPct val="0"/>
              </a:spcAft>
              <a:buClrTx/>
              <a:buSzTx/>
              <a:buFontTx/>
              <a:buNone/>
              <a:tabLst/>
              <a:defRPr/>
            </a:pPr>
            <a:endParaRPr lang="es-ES" sz="1200" baseline="0" dirty="0"/>
          </a:p>
          <a:p>
            <a:r>
              <a:rPr lang="en-US" sz="1200" baseline="0" dirty="0"/>
              <a:t>También tendrán jurisdicción en todo el territorio de los Estados miembros afectados.</a:t>
            </a:r>
          </a:p>
          <a:p>
            <a:endParaRPr lang="es-ES" sz="1200" baseline="0" dirty="0"/>
          </a:p>
          <a:p>
            <a:endParaRPr lang="es-ES" sz="1200" baseline="0" dirty="0"/>
          </a:p>
          <a:p>
            <a:endParaRPr lang="es-ES" sz="1200" baseline="0" dirty="0"/>
          </a:p>
          <a:p>
            <a:endParaRPr lang="es-ES" sz="1200" baseline="0" dirty="0">
              <a:solidFill>
                <a:srgbClr val="FF0000"/>
              </a:solidFill>
            </a:endParaRPr>
          </a:p>
          <a:p>
            <a:endParaRPr lang="es-ES" sz="1200" baseline="0" dirty="0">
              <a:solidFill>
                <a:srgbClr val="FF0000"/>
              </a:solidFill>
            </a:endParaRPr>
          </a:p>
          <a:p>
            <a:endParaRPr lang="es-ES" baseline="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106</a:t>
            </a:fld>
            <a:endParaRPr lang="es-ES"/>
          </a:p>
        </p:txBody>
      </p:sp>
    </p:spTree>
    <p:extLst>
      <p:ext uri="{BB962C8B-B14F-4D97-AF65-F5344CB8AC3E}">
        <p14:creationId xmlns:p14="http://schemas.microsoft.com/office/powerpoint/2010/main" val="239561675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0000" lnSpcReduction="20000"/>
          </a:bodyPr>
          <a:lstStyle/>
          <a:p>
            <a:r>
              <a:rPr lang="en-US" b="1" u="sng" dirty="0"/>
              <a:t>Resalte los requisitos de confidencialidad específicos: </a:t>
            </a:r>
          </a:p>
          <a:p>
            <a:endParaRPr lang="es-ES" dirty="0"/>
          </a:p>
          <a:p>
            <a:r>
              <a:rPr dirty="0"/>
              <a:t>Es muy importante especificar los requisitos de confidencialidad ya que muchas empresas le darán la información a las autoridades policiales, pero también consideran que es su deber y derecho informar al cliente que han transmitido los datos que les conciernen.</a:t>
            </a:r>
          </a:p>
          <a:p>
            <a:endParaRPr lang="es-ES" baseline="0" dirty="0"/>
          </a:p>
          <a:p>
            <a:r>
              <a:rPr lang="en-US" b="1" u="sng" baseline="0" dirty="0"/>
              <a:t>Establezca y especifique el nivel de urgencia en la ejecución de la solicitud, así como los límites de tiempo:</a:t>
            </a:r>
          </a:p>
          <a:p>
            <a:endParaRPr lang="es-ES" baseline="0" dirty="0"/>
          </a:p>
          <a:p>
            <a:r>
              <a:rPr dirty="0"/>
              <a:t>Los plazos, incluso si son muy específicos, no serán necesariamente respetados porque las solicitudes MLAT requieren necesariamente mucho tiempo. </a:t>
            </a:r>
          </a:p>
          <a:p>
            <a:endParaRPr lang="es-ES" baseline="0" dirty="0"/>
          </a:p>
          <a:p>
            <a:r>
              <a:rPr dirty="0"/>
              <a:t>La mejor opción para la aplicación de la ley siempre será </a:t>
            </a:r>
            <a:r>
              <a:rPr lang="en-US" u="sng" baseline="0" dirty="0"/>
              <a:t>congelar los datos</a:t>
            </a:r>
            <a:r>
              <a:rPr dirty="0"/>
              <a:t> (Convenio de Budapest, que se analizará más adelante) y luego escribir una solicitud MLAT para obtener los datos que se han congelado.</a:t>
            </a:r>
          </a:p>
          <a:p>
            <a:endParaRPr lang="es-ES" baseline="0" dirty="0"/>
          </a:p>
          <a:p>
            <a:r>
              <a:rPr lang="en-US" i="1" u="none" baseline="0" dirty="0"/>
              <a:t>	¿Por qué las solicitudes de MLAT toman tanto tiempo?</a:t>
            </a:r>
          </a:p>
          <a:p>
            <a:r>
              <a:rPr lang="en-US" dirty="0"/>
              <a:t>	</a:t>
            </a:r>
            <a:r>
              <a:rPr dirty="0"/>
              <a:t>- como se discutió anteriormente, será necesario resumir el caso, encontrar las disposiciones legales nacionales aplicables, etc.</a:t>
            </a:r>
          </a:p>
          <a:p>
            <a:r>
              <a:rPr lang="en-US" dirty="0"/>
              <a:t>	</a:t>
            </a:r>
            <a:r>
              <a:rPr dirty="0"/>
              <a:t>- en ese caso, necesitará traducir la solicitud,</a:t>
            </a:r>
          </a:p>
          <a:p>
            <a:r>
              <a:rPr lang="en-US" dirty="0"/>
              <a:t>	</a:t>
            </a:r>
            <a:r>
              <a:rPr dirty="0"/>
              <a:t>- enviar y recibir la solicitud puede ser un procedimiento largo: la solicitud MLAT puede tener que ser transmitida de acuerdo con canales diplomáticos específicos o de ministerio de justicia a ministerio de justicia, antes de ser finalmente presentada a la autoridad policial o judicial competente.</a:t>
            </a:r>
          </a:p>
          <a:p>
            <a:endParaRPr lang="es-ES" baseline="0" dirty="0"/>
          </a:p>
          <a:p>
            <a:r>
              <a:rPr lang="en-US" dirty="0"/>
              <a:t>	</a:t>
            </a:r>
            <a:r>
              <a:rPr dirty="0"/>
              <a:t>Esta última dificultad no existirá si su país tiene un acuerdo bilateral específico que estipule disposiciones contrarias. </a:t>
            </a:r>
          </a:p>
          <a:p>
            <a:endParaRPr lang="es-ES" baseline="0" dirty="0"/>
          </a:p>
          <a:p>
            <a:r>
              <a:rPr lang="en-US" b="1" u="sng" baseline="0" dirty="0"/>
              <a:t>Tampoco se aplica a los Estados miembros de la Unión Europea que pueden transmitir directamente solicitudes MLAT/EIO de la autoridad judicial a la autoridad judicial competente (por ejemplo, de un fiscal en Francia a un tribunal en Alemania): artículo 4 del convenio del 29 de mayo de 2000 y el artículo 7 de la Directiva de 2014 relativa a la orden europea de investigación en materia penal.  </a:t>
            </a:r>
          </a:p>
          <a:p>
            <a:endParaRPr lang="es-ES" u="sng" baseline="0" dirty="0"/>
          </a:p>
          <a:p>
            <a:r>
              <a:rPr lang="en-US" u="sng" baseline="0" dirty="0"/>
              <a:t>Identificación de los sospechosos tan apropiada y precisa como sea posible</a:t>
            </a:r>
            <a:endParaRPr lang="es-ES" u="none" baseline="0" dirty="0"/>
          </a:p>
          <a:p>
            <a:endParaRPr lang="es-ES" baseline="0" dirty="0"/>
          </a:p>
          <a:p>
            <a:endParaRPr lang="es-ES" baseline="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107</a:t>
            </a:fld>
            <a:endParaRPr lang="es-ES"/>
          </a:p>
        </p:txBody>
      </p:sp>
    </p:spTree>
    <p:extLst>
      <p:ext uri="{BB962C8B-B14F-4D97-AF65-F5344CB8AC3E}">
        <p14:creationId xmlns:p14="http://schemas.microsoft.com/office/powerpoint/2010/main" val="259780487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10000"/>
          </a:bodyPr>
          <a:lstStyle/>
          <a:p>
            <a:r>
              <a:rPr dirty="0"/>
              <a:t>Como las solicitudes MLAT consumen mucho tiempo para todas las partes, es importante establecer prioridades. </a:t>
            </a:r>
          </a:p>
          <a:p>
            <a:endParaRPr lang="es-ES" baseline="0" dirty="0"/>
          </a:p>
          <a:p>
            <a:r>
              <a:rPr dirty="0"/>
              <a:t>Las investigaciones de ciberdelincuentes pueden llevarlo fácilmente al exterior, y sería altamente contraproducente enviar una solicitud de MLAT por cada caso de ciberdelincuencia que trate. </a:t>
            </a:r>
          </a:p>
          <a:p>
            <a:endParaRPr lang="es-ES" baseline="0" dirty="0"/>
          </a:p>
          <a:p>
            <a:r>
              <a:rPr dirty="0"/>
              <a:t>Es importante tener siempre en cuenta criterios tales como:</a:t>
            </a:r>
          </a:p>
          <a:p>
            <a:r>
              <a:rPr lang="en-US" dirty="0"/>
              <a:t>	</a:t>
            </a:r>
            <a:r>
              <a:rPr dirty="0"/>
              <a:t>- la gravedad del delito (por ejemplo, pornografía infantil o terrorismo), </a:t>
            </a:r>
          </a:p>
          <a:p>
            <a:r>
              <a:rPr lang="en-US" dirty="0"/>
              <a:t>	</a:t>
            </a:r>
            <a:r>
              <a:rPr dirty="0"/>
              <a:t>- la cantidad de daño financiero causado, </a:t>
            </a:r>
          </a:p>
          <a:p>
            <a:r>
              <a:rPr lang="en-US" dirty="0"/>
              <a:t>	</a:t>
            </a:r>
            <a:r>
              <a:rPr dirty="0"/>
              <a:t>- el número de víctimas,</a:t>
            </a:r>
          </a:p>
          <a:p>
            <a:r>
              <a:rPr lang="en-US" dirty="0"/>
              <a:t>	</a:t>
            </a:r>
            <a:r>
              <a:rPr dirty="0"/>
              <a:t>- la perturbación del "orden público" (por ejemplo, la piratería de un sitio web del gobierno o el espionaje industrial),</a:t>
            </a:r>
          </a:p>
          <a:p>
            <a:r>
              <a:rPr lang="en-US" dirty="0"/>
              <a:t>	</a:t>
            </a:r>
            <a:r>
              <a:rPr dirty="0"/>
              <a:t>- las circunstancias en que se cometió el delito (por ejemplo, el delito organizado).</a:t>
            </a:r>
            <a:endParaRPr lang="es-ES" dirty="0"/>
          </a:p>
          <a:p>
            <a:endParaRPr lang="es-ES" dirty="0"/>
          </a:p>
          <a:p>
            <a:pPr marL="0" marR="0" indent="0" algn="l" defTabSz="457200" rtl="0" eaLnBrk="0" fontAlgn="base" latinLnBrk="0" hangingPunct="0">
              <a:lnSpc>
                <a:spcPct val="100000"/>
              </a:lnSpc>
              <a:spcBef>
                <a:spcPct val="30000"/>
              </a:spcBef>
              <a:spcAft>
                <a:spcPct val="0"/>
              </a:spcAft>
              <a:buClrTx/>
              <a:buSzTx/>
              <a:buFontTx/>
              <a:buNone/>
              <a:tabLst/>
              <a:defRPr/>
            </a:pPr>
            <a:r>
              <a:rPr dirty="0"/>
              <a:t>Finalmente, muchas solicitudes de MLAT se enviarán a los Estados Unidos de América, donde se encuentran la mayoría de los principales proveedores de servicios de telecomunicaciones (FACEBOOK, GOOGLE, TWITTER, etc.). Dado que este país recibe tantas solicitudes en este asunto en particular, es seguro suponer que solo aquellas vinculadas a los tipos más graves de ofensas recibirán tratamiento prioritario. </a:t>
            </a:r>
            <a:r>
              <a:rPr lang="en-US" b="0" baseline="0" dirty="0"/>
              <a:t>El sistema judicial de los Estados Unidos, basado en la ley común, también requerirá un resumen más extenso del caso para determinar la existencia de una causa probable. </a:t>
            </a:r>
          </a:p>
          <a:p>
            <a:endParaRPr lang="es-ES" baseline="0" dirty="0"/>
          </a:p>
          <a:p>
            <a:endParaRPr lang="es-ES" baseline="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108</a:t>
            </a:fld>
            <a:endParaRPr lang="es-ES"/>
          </a:p>
        </p:txBody>
      </p:sp>
    </p:spTree>
    <p:extLst>
      <p:ext uri="{BB962C8B-B14F-4D97-AF65-F5344CB8AC3E}">
        <p14:creationId xmlns:p14="http://schemas.microsoft.com/office/powerpoint/2010/main" val="6339277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lang="en-US" b="1" u="sng" noProof="0" dirty="0"/>
              <a:t>Identificación del punto de contacto apropiado en otros países</a:t>
            </a:r>
          </a:p>
          <a:p>
            <a:endParaRPr lang="es-ES" noProof="0" dirty="0"/>
          </a:p>
          <a:p>
            <a:r>
              <a:rPr lang="en-US" noProof="0" dirty="0"/>
              <a:t>Es importante identificar los puntos de contacto apropiados en otros países que permitan a los agentes del orden público y las autoridades judiciales nacionales congelar y/u obtener pruebas digitales de inmediato.</a:t>
            </a:r>
          </a:p>
          <a:p>
            <a:endParaRPr lang="es-ES" baseline="0" noProof="0" dirty="0"/>
          </a:p>
          <a:p>
            <a:r>
              <a:rPr lang="en-US" baseline="0" noProof="0" dirty="0"/>
              <a:t>Las reglas de retención de datos varían enormemente de un país a otro según su legislación nacional en esta materia, desde días, semanas hasta años... Por eso es tan importante tomar medidas inmediatas para asegurar los datos digitales necesarios. </a:t>
            </a:r>
          </a:p>
          <a:p>
            <a:endParaRPr lang="es-ES" baseline="0" noProof="0" dirty="0"/>
          </a:p>
          <a:p>
            <a:r>
              <a:rPr lang="en-US" baseline="0" noProof="0" dirty="0"/>
              <a:t>TENGA EN CUENTA:</a:t>
            </a:r>
          </a:p>
          <a:p>
            <a:endParaRPr lang="es-ES" baseline="0" noProof="0" dirty="0"/>
          </a:p>
          <a:p>
            <a:pPr defTabSz="914400">
              <a:spcBef>
                <a:spcPct val="0"/>
              </a:spcBef>
            </a:pPr>
            <a:r>
              <a:rPr dirty="0"/>
              <a:t>El estado de la retención de datos en Europa es particularmente volátil ya que una sentencia reciente del Tribunal de Justicia de la Unión Europea ha invalidado la llamada directiva de "retención de datos".</a:t>
            </a:r>
            <a:r>
              <a:rPr lang="en-US" altLang="en-US" sz="1200" noProof="0" dirty="0"/>
              <a:t> Según la Directiva, los Estados miembros tenían la obligación de almacenar los datos de telecomunicaciones de los ciudadanos durante un mínimo de seis meses y un máximo durante dos años. El permiso para acceder a la información se basó en una decisión judicial posterior. </a:t>
            </a:r>
          </a:p>
          <a:p>
            <a:pPr defTabSz="914400">
              <a:spcBef>
                <a:spcPct val="0"/>
              </a:spcBef>
            </a:pPr>
            <a:endParaRPr lang="es-ES" altLang="en-US" sz="1200" baseline="0" noProof="0" dirty="0"/>
          </a:p>
          <a:p>
            <a:pPr defTabSz="914400">
              <a:spcBef>
                <a:spcPct val="0"/>
              </a:spcBef>
            </a:pPr>
            <a:r>
              <a:rPr lang="en-US" altLang="en-US" sz="1200" baseline="0" noProof="0" dirty="0"/>
              <a:t>El 8 de abril de 2014, el Tribunal de Justicia de la Unión Europea declaró la Directiva inválida en respuesta a un caso presentado por Digital Rights Ireland contra las autoridades irlandesas y otros. Se determinó que la directiva violaba los principios de limitación de objetivos y proporcionalidad y contravenía los derechos individuales de privacidad. </a:t>
            </a:r>
            <a:endParaRPr lang="es-ES" altLang="en-US" sz="1200" noProof="0" dirty="0"/>
          </a:p>
          <a:p>
            <a:pPr defTabSz="914400">
              <a:spcBef>
                <a:spcPct val="0"/>
              </a:spcBef>
            </a:pPr>
            <a:endParaRPr lang="es-ES" altLang="fr-FR" sz="1200" noProof="0" dirty="0">
              <a:latin typeface="Verdana" pitchFamily="34" charset="0"/>
            </a:endParaRPr>
          </a:p>
          <a:p>
            <a:pPr marL="0" marR="0" indent="0" algn="l" defTabSz="914400" rtl="0" eaLnBrk="0" fontAlgn="base" latinLnBrk="0" hangingPunct="0">
              <a:lnSpc>
                <a:spcPct val="100000"/>
              </a:lnSpc>
              <a:spcBef>
                <a:spcPct val="0"/>
              </a:spcBef>
              <a:spcAft>
                <a:spcPct val="0"/>
              </a:spcAft>
              <a:buClrTx/>
              <a:buSzTx/>
              <a:buFontTx/>
              <a:buNone/>
              <a:tabLst/>
              <a:defRPr/>
            </a:pPr>
            <a:r>
              <a:rPr lang="en-US" sz="1200" noProof="0" dirty="0">
                <a:effectLst/>
              </a:rPr>
              <a:t>Otras leyes y propuestas de la UE que podrían ser vulnerables a impugnación después del fallo judicial son: el borrador de la directiva de la UE respecto al procesamiento de datos por las autoridades policiales, que se está negociando junto con una propuesta de reglamento de protección de datos de la UE, un proyecto de directiva PNR un Sistema Europeo de Seguimiento del Financiamiento del Terrorismo, normas sobre el acceso de los gobiernos a la base de datos Eurodac sobre cumplimiento de la ley de las huellas dactilares de los solicitantes de asilo y propuestas para un sistema de entrada y salida para rastrear a los viajeros que cruzan las fronteras de la UE.</a:t>
            </a:r>
          </a:p>
          <a:p>
            <a:pPr marL="0" marR="0" indent="0" algn="l" defTabSz="914400" rtl="0" eaLnBrk="0" fontAlgn="base" latinLnBrk="0" hangingPunct="0">
              <a:lnSpc>
                <a:spcPct val="100000"/>
              </a:lnSpc>
              <a:spcBef>
                <a:spcPct val="0"/>
              </a:spcBef>
              <a:spcAft>
                <a:spcPct val="0"/>
              </a:spcAft>
              <a:buClrTx/>
              <a:buSzTx/>
              <a:buFontTx/>
              <a:buNone/>
              <a:tabLst/>
              <a:defRPr/>
            </a:pPr>
            <a:endParaRPr lang="es-ES" sz="1200" noProof="0" dirty="0">
              <a:effectLst/>
            </a:endParaRPr>
          </a:p>
          <a:p>
            <a:pPr marL="0" marR="0" indent="0" algn="l" defTabSz="914400" rtl="0" eaLnBrk="0" fontAlgn="base" latinLnBrk="0" hangingPunct="0">
              <a:lnSpc>
                <a:spcPct val="100000"/>
              </a:lnSpc>
              <a:spcBef>
                <a:spcPct val="0"/>
              </a:spcBef>
              <a:spcAft>
                <a:spcPct val="0"/>
              </a:spcAft>
              <a:buClrTx/>
              <a:buSzTx/>
              <a:buFontTx/>
              <a:buNone/>
              <a:tabLst/>
              <a:defRPr/>
            </a:pPr>
            <a:r>
              <a:rPr lang="en-US" sz="1200" noProof="0" dirty="0">
                <a:effectLst/>
              </a:rPr>
              <a:t>En cuanto al efecto directo en las leyes nacionales que se promulgaron para implementar la Directiva de retención de datos, los países de la UE han respondido de manera diferente a la sentencia del tribunal. En general, las autoridades de protección de datos de los Estados miembros dijeron que las decisiones sobre cómo preceder al laicado con los legisladores.</a:t>
            </a:r>
          </a:p>
          <a:p>
            <a:pPr marL="0" marR="0" indent="0" algn="l" defTabSz="914400" rtl="0" eaLnBrk="0" fontAlgn="base" latinLnBrk="0" hangingPunct="0">
              <a:lnSpc>
                <a:spcPct val="100000"/>
              </a:lnSpc>
              <a:spcBef>
                <a:spcPct val="0"/>
              </a:spcBef>
              <a:spcAft>
                <a:spcPct val="0"/>
              </a:spcAft>
              <a:buClrTx/>
              <a:buSzTx/>
              <a:buFontTx/>
              <a:buNone/>
              <a:tabLst/>
              <a:defRPr/>
            </a:pPr>
            <a:endParaRPr lang="es-ES" sz="1200" noProof="0" dirty="0">
              <a:effectLst/>
            </a:endParaRPr>
          </a:p>
          <a:p>
            <a:pPr marL="0" marR="0" indent="0" algn="l" defTabSz="914400" rtl="0" eaLnBrk="0" fontAlgn="base" latinLnBrk="0" hangingPunct="0">
              <a:lnSpc>
                <a:spcPct val="100000"/>
              </a:lnSpc>
              <a:spcBef>
                <a:spcPct val="0"/>
              </a:spcBef>
              <a:spcAft>
                <a:spcPct val="0"/>
              </a:spcAft>
              <a:buClrTx/>
              <a:buSzTx/>
              <a:buFontTx/>
              <a:buNone/>
              <a:tabLst/>
              <a:defRPr/>
            </a:pPr>
            <a:r>
              <a:rPr dirty="0"/>
              <a:t>Sin embargo, el estado exacto de las reglas de retención de datos entre los países europeos es algo inseguro como efecto de este fallo.</a:t>
            </a:r>
            <a:r>
              <a:rPr lang="en-US" altLang="en-US" sz="1200" noProof="0" dirty="0"/>
              <a:t> </a:t>
            </a:r>
            <a:r>
              <a:rPr dirty="0"/>
              <a:t>Por lo tanto, también puede ser necesario reaccionar de inmediato y congelar los datos, utilizando las disposiciones legales del Convenio de Budapest, incluso cuando se trata de los Estados miembros de la Unión Europea.</a:t>
            </a:r>
            <a:endParaRPr lang="es-ES" sz="1200" noProof="0" dirty="0">
              <a:effectLst/>
            </a:endParaRPr>
          </a:p>
          <a:p>
            <a:endParaRPr lang="es-ES" noProof="0" dirty="0"/>
          </a:p>
          <a:p>
            <a:r>
              <a:rPr lang="en-US" b="1" u="sng" noProof="0" dirty="0"/>
              <a:t>Establecer contactos informales con las contrapartes apropiadas antes de presentar solicitudes formales de MLAT</a:t>
            </a:r>
            <a:endParaRPr lang="es-ES" b="1" u="sng" noProof="0" dirty="0"/>
          </a:p>
          <a:p>
            <a:endParaRPr lang="es-ES" noProof="0" dirty="0"/>
          </a:p>
          <a:p>
            <a:r>
              <a:rPr lang="en-US" noProof="0" dirty="0"/>
              <a:t>Puede ser interesante contactar por adelantado con las contrapartes relevantes para informarles que va a enviar una solicitud de MLAT. Esta voluntad:</a:t>
            </a:r>
          </a:p>
          <a:p>
            <a:endParaRPr lang="es-ES" baseline="0" noProof="0" dirty="0"/>
          </a:p>
          <a:p>
            <a:r>
              <a:rPr lang="en-US" baseline="0" noProof="0" dirty="0"/>
              <a:t>	- permitirá que su contraparte identifique y anticipe su solicitud MLAT,</a:t>
            </a:r>
          </a:p>
          <a:p>
            <a:endParaRPr lang="es-ES" baseline="0" noProof="0" dirty="0"/>
          </a:p>
          <a:p>
            <a:r>
              <a:rPr lang="en-US" baseline="0" noProof="0" dirty="0"/>
              <a:t>	- le permitirá tener un primer intercambio informal con su contraparte sobre el contenido del caso y la prueba que necesita,</a:t>
            </a:r>
          </a:p>
          <a:p>
            <a:endParaRPr lang="es-ES" baseline="0" noProof="0" dirty="0"/>
          </a:p>
          <a:p>
            <a:r>
              <a:rPr lang="en-US" baseline="0" noProof="0" dirty="0"/>
              <a:t>	- eventualmente permitirá que su contraparte empiece a trabajar en el caso con anticipación. </a:t>
            </a:r>
          </a:p>
          <a:p>
            <a:endParaRPr lang="es-ES" noProof="0" dirty="0"/>
          </a:p>
          <a:p>
            <a:r>
              <a:rPr lang="en-US" noProof="0" dirty="0"/>
              <a:t>Para identificar a la contraparte relevante, puede ser útil ponerse en contacto con su embajada nacional en el extranjero, donde es muy probable que un agente de la ley o una autoridad judicial se separe y pueda brindarle información. La Red Judicial Europea (RJE) en asuntos penales también puede proporcionar información y datos de contacto.</a:t>
            </a:r>
            <a:endParaRPr lang="es-ES" noProof="0" dirty="0"/>
          </a:p>
          <a:p>
            <a:endParaRPr lang="es-ES" noProof="0" dirty="0"/>
          </a:p>
          <a:p>
            <a:endParaRPr lang="es-ES" noProof="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109</a:t>
            </a:fld>
            <a:endParaRPr lang="es-ES"/>
          </a:p>
        </p:txBody>
      </p:sp>
    </p:spTree>
    <p:extLst>
      <p:ext uri="{BB962C8B-B14F-4D97-AF65-F5344CB8AC3E}">
        <p14:creationId xmlns:p14="http://schemas.microsoft.com/office/powerpoint/2010/main" val="407864944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10000"/>
          </a:bodyPr>
          <a:lstStyle/>
          <a:p>
            <a:r>
              <a:rPr lang="en-GB" sz="1200" i="0" u="sng" kern="1200" dirty="0">
                <a:solidFill>
                  <a:schemeClr val="tx1"/>
                </a:solidFill>
                <a:effectLst/>
                <a:latin typeface="+mn-lt"/>
              </a:rPr>
              <a:t>Jurisdicción</a:t>
            </a:r>
          </a:p>
          <a:p>
            <a:endParaRPr lang="es-ES" i="0" dirty="0">
              <a:effectLst/>
            </a:endParaRPr>
          </a:p>
          <a:p>
            <a:r>
              <a:rPr lang="en-GB" sz="1200" i="0" kern="1200" dirty="0">
                <a:solidFill>
                  <a:schemeClr val="tx1"/>
                </a:solidFill>
                <a:effectLst/>
                <a:latin typeface="+mn-lt"/>
              </a:rPr>
              <a:t>Una de las cuestiones clave en asuntos relacionados con la ciberdelincuencia y las pruebas electrónicas es la identificación adecuada de la jurisdicción. Hay varios factores relevantes al determinar la jurisdicción, incluyendo:</a:t>
            </a:r>
            <a:endParaRPr lang="es-ES" i="0" dirty="0">
              <a:effectLst/>
            </a:endParaRPr>
          </a:p>
          <a:p>
            <a:pPr lvl="0"/>
            <a:r>
              <a:rPr lang="en-GB" sz="1200" i="0" kern="1200" dirty="0">
                <a:solidFill>
                  <a:schemeClr val="tx1"/>
                </a:solidFill>
                <a:effectLst/>
                <a:latin typeface="+mn-lt"/>
              </a:rPr>
              <a:t>-</a:t>
            </a:r>
            <a:r>
              <a:rPr lang="en-US" sz="1200" i="0" kern="1200" dirty="0">
                <a:solidFill>
                  <a:schemeClr val="tx1"/>
                </a:solidFill>
                <a:effectLst/>
                <a:latin typeface="+mn-lt"/>
              </a:rPr>
              <a:t>	</a:t>
            </a:r>
            <a:r>
              <a:rPr lang="en-GB" sz="1200" i="0" kern="1200" dirty="0">
                <a:solidFill>
                  <a:schemeClr val="tx1"/>
                </a:solidFill>
                <a:effectLst/>
                <a:latin typeface="+mn-lt"/>
              </a:rPr>
              <a:t>Ubicación de la prueba</a:t>
            </a:r>
            <a:endParaRPr lang="es-ES" i="0" dirty="0">
              <a:effectLst/>
            </a:endParaRPr>
          </a:p>
          <a:p>
            <a:pPr lvl="0"/>
            <a:r>
              <a:rPr lang="en-GB" sz="1200" i="0" kern="1200" dirty="0">
                <a:solidFill>
                  <a:schemeClr val="tx1"/>
                </a:solidFill>
                <a:effectLst/>
                <a:latin typeface="+mn-lt"/>
              </a:rPr>
              <a:t>-</a:t>
            </a:r>
            <a:r>
              <a:rPr lang="en-US" sz="1200" i="0" kern="1200" dirty="0">
                <a:solidFill>
                  <a:schemeClr val="tx1"/>
                </a:solidFill>
                <a:effectLst/>
                <a:latin typeface="+mn-lt"/>
              </a:rPr>
              <a:t>	</a:t>
            </a:r>
            <a:r>
              <a:rPr lang="en-GB" sz="1200" i="0" kern="1200" dirty="0">
                <a:solidFill>
                  <a:schemeClr val="tx1"/>
                </a:solidFill>
                <a:effectLst/>
                <a:latin typeface="+mn-lt"/>
              </a:rPr>
              <a:t>Ubicación de los delincuentes</a:t>
            </a:r>
            <a:endParaRPr lang="es-ES" i="0" dirty="0">
              <a:effectLst/>
            </a:endParaRPr>
          </a:p>
          <a:p>
            <a:pPr lvl="0"/>
            <a:r>
              <a:rPr lang="en-GB" sz="1200" i="0" kern="1200" dirty="0">
                <a:solidFill>
                  <a:schemeClr val="tx1"/>
                </a:solidFill>
                <a:effectLst/>
                <a:latin typeface="+mn-lt"/>
              </a:rPr>
              <a:t>-</a:t>
            </a:r>
            <a:r>
              <a:rPr lang="en-US" sz="1200" i="0" kern="1200" dirty="0">
                <a:solidFill>
                  <a:schemeClr val="tx1"/>
                </a:solidFill>
                <a:effectLst/>
                <a:latin typeface="+mn-lt"/>
              </a:rPr>
              <a:t>	</a:t>
            </a:r>
            <a:r>
              <a:rPr lang="en-GB" sz="1200" i="0" kern="1200" dirty="0">
                <a:solidFill>
                  <a:schemeClr val="tx1"/>
                </a:solidFill>
                <a:effectLst/>
                <a:latin typeface="+mn-lt"/>
              </a:rPr>
              <a:t>Ubicación de las víctimas</a:t>
            </a:r>
            <a:endParaRPr lang="es-ES" i="0" dirty="0">
              <a:effectLst/>
            </a:endParaRPr>
          </a:p>
          <a:p>
            <a:pPr lvl="0"/>
            <a:r>
              <a:rPr lang="en-GB" sz="1200" i="0" kern="1200" dirty="0">
                <a:solidFill>
                  <a:schemeClr val="tx1"/>
                </a:solidFill>
                <a:effectLst/>
                <a:latin typeface="+mn-lt"/>
              </a:rPr>
              <a:t>-</a:t>
            </a:r>
            <a:r>
              <a:rPr lang="en-US" sz="1200" i="0" kern="1200" dirty="0">
                <a:solidFill>
                  <a:schemeClr val="tx1"/>
                </a:solidFill>
                <a:effectLst/>
                <a:latin typeface="+mn-lt"/>
              </a:rPr>
              <a:t>	</a:t>
            </a:r>
            <a:r>
              <a:rPr lang="en-GB" sz="1200" i="0" kern="1200" dirty="0">
                <a:solidFill>
                  <a:schemeClr val="tx1"/>
                </a:solidFill>
                <a:effectLst/>
                <a:latin typeface="+mn-lt"/>
              </a:rPr>
              <a:t>Propiedad de los datos</a:t>
            </a:r>
            <a:endParaRPr lang="es-ES" i="0" dirty="0">
              <a:effectLst/>
            </a:endParaRPr>
          </a:p>
          <a:p>
            <a:pPr lvl="0"/>
            <a:r>
              <a:rPr lang="en-GB" sz="1200" i="0" kern="1200" dirty="0">
                <a:solidFill>
                  <a:schemeClr val="tx1"/>
                </a:solidFill>
                <a:effectLst/>
                <a:latin typeface="+mn-lt"/>
              </a:rPr>
              <a:t>-</a:t>
            </a:r>
            <a:r>
              <a:rPr lang="en-US" sz="1200" i="0" kern="1200" dirty="0">
                <a:solidFill>
                  <a:schemeClr val="tx1"/>
                </a:solidFill>
                <a:effectLst/>
                <a:latin typeface="+mn-lt"/>
              </a:rPr>
              <a:t>	</a:t>
            </a:r>
            <a:r>
              <a:rPr lang="en-GB" sz="1200" i="0" kern="1200" dirty="0">
                <a:solidFill>
                  <a:schemeClr val="tx1"/>
                </a:solidFill>
                <a:effectLst/>
                <a:latin typeface="+mn-lt"/>
              </a:rPr>
              <a:t>Ubicación física del proveedor del servicio</a:t>
            </a:r>
            <a:endParaRPr lang="es-ES" i="0" dirty="0">
              <a:effectLst/>
            </a:endParaRPr>
          </a:p>
          <a:p>
            <a:pPr lvl="0"/>
            <a:r>
              <a:rPr lang="en-GB" sz="1200" i="0" kern="1200" dirty="0">
                <a:solidFill>
                  <a:schemeClr val="tx1"/>
                </a:solidFill>
                <a:effectLst/>
                <a:latin typeface="+mn-lt"/>
              </a:rPr>
              <a:t>-</a:t>
            </a:r>
            <a:r>
              <a:rPr lang="en-US" sz="1200" i="0" kern="1200" dirty="0">
                <a:solidFill>
                  <a:schemeClr val="tx1"/>
                </a:solidFill>
                <a:effectLst/>
                <a:latin typeface="+mn-lt"/>
              </a:rPr>
              <a:t>	</a:t>
            </a:r>
            <a:r>
              <a:rPr lang="en-GB" sz="1200" i="0" kern="1200" dirty="0">
                <a:solidFill>
                  <a:schemeClr val="tx1"/>
                </a:solidFill>
                <a:effectLst/>
                <a:latin typeface="+mn-lt"/>
              </a:rPr>
              <a:t>Residencia legal de los proveedores de servicios</a:t>
            </a:r>
            <a:endParaRPr lang="es-ES" i="0" dirty="0">
              <a:effectLst/>
            </a:endParaRPr>
          </a:p>
          <a:p>
            <a:r>
              <a:rPr lang="en-GB" sz="1200" i="0" kern="1200" dirty="0">
                <a:solidFill>
                  <a:schemeClr val="tx1"/>
                </a:solidFill>
                <a:effectLst/>
                <a:latin typeface="+mn-lt"/>
              </a:rPr>
              <a:t>Como se señala en el trabajo realizado por Cloud Evidence Group, estos desafíos son particularmente relevantes dada la naturaleza de los datos de la nube.</a:t>
            </a:r>
            <a:endParaRPr lang="es-ES" i="0" dirty="0">
              <a:effectLst/>
            </a:endParaRPr>
          </a:p>
          <a:p>
            <a:endParaRPr lang="es-ES" sz="1200" i="0" u="sng" kern="1200" dirty="0">
              <a:solidFill>
                <a:schemeClr val="tx1"/>
              </a:solidFill>
              <a:effectLst/>
              <a:latin typeface="+mn-lt"/>
              <a:ea typeface="ＭＳ Ｐゴシック" pitchFamily="-65" charset="-128"/>
              <a:cs typeface="ＭＳ Ｐゴシック" pitchFamily="-65" charset="-128"/>
            </a:endParaRPr>
          </a:p>
          <a:p>
            <a:r>
              <a:rPr lang="en-GB" sz="1200" i="0" u="sng" kern="1200" dirty="0">
                <a:solidFill>
                  <a:schemeClr val="tx1"/>
                </a:solidFill>
                <a:effectLst/>
                <a:latin typeface="+mn-lt"/>
              </a:rPr>
              <a:t>Zonas horarias</a:t>
            </a:r>
            <a:endParaRPr lang="es-ES" i="0" dirty="0">
              <a:effectLst/>
            </a:endParaRPr>
          </a:p>
          <a:p>
            <a:r>
              <a:rPr lang="en-GB" sz="1200" i="0" kern="1200" dirty="0">
                <a:solidFill>
                  <a:schemeClr val="tx1"/>
                </a:solidFill>
                <a:effectLst/>
                <a:latin typeface="+mn-lt"/>
              </a:rPr>
              <a:t>La cooperación internacional requiere el entendimiento de que un lugar donde puede estar solicitando cooperación puede estar funcionando en un huso horario diferente, lo que podría ocasionar retrasos en la recepción de respuestas a las solicitudes o, en ciertos casos, incluso realizar solicitudes. Algunas jurisdicciones tienen puntos de contacto las 24 horas del día, los 7 días de la semana, que pueden estar autorizados a recibir y responder de </a:t>
            </a:r>
            <a:r>
              <a:rPr lang="en-GB" sz="1200" i="0" kern="1200" dirty="0" err="1">
                <a:solidFill>
                  <a:schemeClr val="tx1"/>
                </a:solidFill>
                <a:effectLst/>
                <a:latin typeface="+mn-lt"/>
              </a:rPr>
              <a:t>manera</a:t>
            </a:r>
            <a:r>
              <a:rPr lang="en-GB" sz="1200" i="0" kern="1200" dirty="0">
                <a:solidFill>
                  <a:schemeClr val="tx1"/>
                </a:solidFill>
                <a:effectLst/>
                <a:latin typeface="+mn-lt"/>
              </a:rPr>
              <a:t> </a:t>
            </a:r>
            <a:r>
              <a:rPr lang="en-GB" sz="1200" i="0" kern="1200" dirty="0" err="1">
                <a:solidFill>
                  <a:schemeClr val="tx1"/>
                </a:solidFill>
                <a:effectLst/>
                <a:latin typeface="+mn-lt"/>
              </a:rPr>
              <a:t>rápida</a:t>
            </a:r>
            <a:r>
              <a:rPr lang="en-GB" sz="1200" i="0" kern="1200" dirty="0">
                <a:solidFill>
                  <a:schemeClr val="tx1"/>
                </a:solidFill>
                <a:effectLst/>
                <a:latin typeface="+mn-lt"/>
              </a:rPr>
              <a:t> a las solicitudes urgentes. Sin embargo, otras jurisdicciones pueden incluso no tener acceso a llamadas telefónicas internacionales, por lo que es difícil y costoso cooperar. </a:t>
            </a:r>
            <a:endParaRPr lang="es-ES" i="0" dirty="0">
              <a:effectLst/>
            </a:endParaRPr>
          </a:p>
          <a:p>
            <a:endParaRPr lang="es-ES"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110</a:t>
            </a:fld>
            <a:endParaRPr lang="es-ES"/>
          </a:p>
        </p:txBody>
      </p:sp>
    </p:spTree>
    <p:extLst>
      <p:ext uri="{BB962C8B-B14F-4D97-AF65-F5344CB8AC3E}">
        <p14:creationId xmlns:p14="http://schemas.microsoft.com/office/powerpoint/2010/main" val="148702003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20000"/>
          </a:bodyPr>
          <a:lstStyle/>
          <a:p>
            <a:r>
              <a:rPr lang="en-US" b="1" u="sng" dirty="0"/>
              <a:t>Traducción de documentos</a:t>
            </a:r>
          </a:p>
          <a:p>
            <a:endParaRPr lang="es-ES" dirty="0"/>
          </a:p>
          <a:p>
            <a:r>
              <a:rPr dirty="0"/>
              <a:t>Los convenios bilaterales y multilaterales normalmente especifican en qué idioma(s) se pueden intercambiar las solicitudes de MLAT y si la traducción es necesaria o no. Por ejemplo, el Art. 5 del Convenio sobre asistencia judicial recíproca entre los Estados miembros de la Unión Europea (29 de mayo de 2000) establece que si hay motivos para creer que el destinatario no comprende el idioma de un documento, el documento o al menos los pasajes importantes del documento deben ser traducidos.</a:t>
            </a:r>
            <a:endParaRPr lang="es-ES" dirty="0"/>
          </a:p>
          <a:p>
            <a:endParaRPr lang="es-ES" dirty="0"/>
          </a:p>
          <a:p>
            <a:r>
              <a:rPr dirty="0"/>
              <a:t>Dado que las investigaciones cibercriminales pueden implicar mucha cooperación internacional, es importante identificar traductores cuyo trabajo sepa que es bueno y que también son capaces de traducir algunos de los términos más técnicos que a veces aparecen en las solicitudes de MLAT cibercriminales. </a:t>
            </a:r>
            <a:endParaRPr lang="es-ES" dirty="0"/>
          </a:p>
          <a:p>
            <a:endParaRPr lang="es-ES" baseline="0" dirty="0"/>
          </a:p>
          <a:p>
            <a:r>
              <a:rPr lang="en-US" b="1" u="sng" baseline="0" dirty="0"/>
              <a:t>Barreras del idioma</a:t>
            </a:r>
          </a:p>
          <a:p>
            <a:endParaRPr lang="es-ES" baseline="0" dirty="0"/>
          </a:p>
          <a:p>
            <a:r>
              <a:rPr dirty="0"/>
              <a:t>Muchas solicitudes de MLAT especifican en qué idiomas se pueden comunicar los funcionarios encargados de hacer cumplir la ley y los fiscales. </a:t>
            </a:r>
          </a:p>
          <a:p>
            <a:endParaRPr lang="es-ES" baseline="0" dirty="0"/>
          </a:p>
          <a:p>
            <a:r>
              <a:rPr dirty="0"/>
              <a:t>Si se está comunicando por teléfono, podría ser interesante preparar de antemano lo que necesita decir y los términos técnicos o legales que son apropiados. </a:t>
            </a:r>
          </a:p>
          <a:p>
            <a:endParaRPr lang="es-ES" baseline="0" dirty="0"/>
          </a:p>
          <a:p>
            <a:r>
              <a:rPr dirty="0"/>
              <a:t>También a veces puede ser más fácil intercambiar en un idioma extranjero por correo electrónico.</a:t>
            </a:r>
          </a:p>
          <a:p>
            <a:endParaRPr lang="es-ES" baseline="0" dirty="0"/>
          </a:p>
          <a:p>
            <a:endParaRPr lang="es-ES"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111</a:t>
            </a:fld>
            <a:endParaRPr lang="es-ES"/>
          </a:p>
        </p:txBody>
      </p:sp>
    </p:spTree>
    <p:extLst>
      <p:ext uri="{BB962C8B-B14F-4D97-AF65-F5344CB8AC3E}">
        <p14:creationId xmlns:p14="http://schemas.microsoft.com/office/powerpoint/2010/main" val="2391250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1/25/2019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1/25/2019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1/25/2019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1/25/2019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1/25/2019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1/25/2019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1/25/2019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1/25/2019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1/25/2019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1/25/2019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1/25/2019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1/25/2019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png"/></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0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0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8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idx="4294967295"/>
          </p:nvPr>
        </p:nvSpPr>
        <p:spPr>
          <a:xfrm>
            <a:off x="685800" y="2130425"/>
            <a:ext cx="7772400" cy="1470025"/>
          </a:xfrm>
        </p:spPr>
        <p:txBody>
          <a:bodyPr/>
          <a:lstStyle/>
          <a:p>
            <a:r>
              <a:rPr dirty="0"/>
              <a:t>Formación introductoria sobre ciberdelincuencia para jueces y fiscales</a:t>
            </a:r>
          </a:p>
        </p:txBody>
      </p:sp>
      <p:sp>
        <p:nvSpPr>
          <p:cNvPr id="3" name="Subtitle 2"/>
          <p:cNvSpPr>
            <a:spLocks noGrp="1"/>
          </p:cNvSpPr>
          <p:nvPr>
            <p:ph type="subTitle" idx="4294967295"/>
          </p:nvPr>
        </p:nvSpPr>
        <p:spPr>
          <a:xfrm>
            <a:off x="1371600" y="3886200"/>
            <a:ext cx="6400800" cy="1752600"/>
          </a:xfrm>
        </p:spPr>
        <p:txBody>
          <a:bodyPr>
            <a:normAutofit/>
          </a:bodyPr>
          <a:lstStyle/>
          <a:p>
            <a:pPr marL="0" indent="0" algn="ctr">
              <a:buFont typeface="Arial" charset="0"/>
              <a:buNone/>
              <a:defRPr/>
            </a:pPr>
            <a:r>
              <a:rPr lang="en-GB" dirty="0">
                <a:solidFill>
                  <a:srgbClr val="898989"/>
                </a:solidFill>
                <a:latin typeface="+mj-lt"/>
              </a:rPr>
              <a:t>Sesión 1.4.1 </a:t>
            </a:r>
          </a:p>
          <a:p>
            <a:pPr marL="0" indent="0" algn="ctr">
              <a:buFont typeface="Arial" charset="0"/>
              <a:buNone/>
              <a:defRPr/>
            </a:pPr>
            <a:r>
              <a:rPr lang="en-GB" dirty="0" err="1">
                <a:solidFill>
                  <a:srgbClr val="898989"/>
                </a:solidFill>
                <a:latin typeface="+mj-lt"/>
              </a:rPr>
              <a:t>Cooperación</a:t>
            </a:r>
            <a:r>
              <a:rPr lang="en-GB" dirty="0">
                <a:solidFill>
                  <a:srgbClr val="898989"/>
                </a:solidFill>
                <a:latin typeface="+mj-lt"/>
              </a:rPr>
              <a:t> </a:t>
            </a:r>
            <a:r>
              <a:rPr lang="en-GB" dirty="0" err="1">
                <a:solidFill>
                  <a:srgbClr val="898989"/>
                </a:solidFill>
                <a:latin typeface="+mj-lt"/>
              </a:rPr>
              <a:t>Internacional</a:t>
            </a:r>
            <a:endParaRPr lang="en-GB" dirty="0">
              <a:solidFill>
                <a:srgbClr val="898989"/>
              </a:solidFill>
              <a:latin typeface="+mj-lt"/>
            </a:endParaRP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856" y="637215"/>
            <a:ext cx="4332287" cy="861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r>
              <a:rPr dirty="0"/>
              <a:t>!</a:t>
            </a:r>
            <a:fld id="{0E1F2CE5-82EE-4D86-A1BA-A62E2F853B8E}" type="slidenum">
              <a:rPr lang="en-US" smtClean="0"/>
              <a:pPr>
                <a:defRPr/>
              </a:pPr>
              <a:t>1</a:t>
            </a:fld>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20"/>
          <p:cNvSpPr>
            <a:spLocks noGrp="1"/>
          </p:cNvSpPr>
          <p:nvPr>
            <p:ph type="sldNum" sz="quarter" idx="12"/>
          </p:nvPr>
        </p:nvSpPr>
        <p:spPr>
          <a:xfrm>
            <a:off x="8748464" y="6525344"/>
            <a:ext cx="395536" cy="365125"/>
          </a:xfrm>
        </p:spPr>
        <p:txBody>
          <a:bodyPr/>
          <a:lstStyle/>
          <a:p>
            <a:fld id="{73E30929-E024-4B92-8B33-D357879BF337}" type="slidenum">
              <a:rPr lang="fr-FR" sz="1000" smtClean="0">
                <a:solidFill>
                  <a:schemeClr val="bg1"/>
                </a:solidFill>
              </a:rPr>
              <a:t>10</a:t>
            </a:fld>
            <a:endParaRPr lang="es-ES" sz="1000" dirty="0">
              <a:solidFill>
                <a:schemeClr val="bg1"/>
              </a:solidFill>
            </a:endParaRPr>
          </a:p>
        </p:txBody>
      </p:sp>
      <p:sp>
        <p:nvSpPr>
          <p:cNvPr id="10" name="Rectangle 2"/>
          <p:cNvSpPr txBox="1">
            <a:spLocks noChangeArrowheads="1"/>
          </p:cNvSpPr>
          <p:nvPr/>
        </p:nvSpPr>
        <p:spPr>
          <a:xfrm>
            <a:off x="1907704" y="2739977"/>
            <a:ext cx="5741264" cy="318507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altLang="en-US" sz="5400" dirty="0">
                <a:latin typeface="Times New Roman" panose="02020603050405020304" pitchFamily="18" charset="0"/>
              </a:rPr>
              <a:t>Ejemplos:</a:t>
            </a:r>
          </a:p>
        </p:txBody>
      </p:sp>
      <p:pic>
        <p:nvPicPr>
          <p:cNvPr id="14" name="Picture 2" descr="https://encrypted-tbn3.gstatic.com/images?q=tbn:ANd9GcS8kc6MxOjYbIoUYYIAChLtSjGs_gPhuFMYixWcIwOKi5JQADMl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223" y="569655"/>
            <a:ext cx="2200970" cy="17817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s://encrypted-tbn2.gstatic.com/images?q=tbn:ANd9GcS-47cvYfUBHhv_YFWyDi1gecyRzh5G7zQH_UfPj54XZop_gOekn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9090" y="366643"/>
            <a:ext cx="2695991" cy="152382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https://encrypted-tbn1.gstatic.com/images?q=tbn:ANd9GcS-PUjVyE7OlcLxkjo1Wa6hn7qRvVRkEanvr7qBiuskAJLteLjvX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7892" y="2047163"/>
            <a:ext cx="2016224" cy="219879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s://encrypted-tbn1.gstatic.com/images?q=tbn:ANd9GcT5TfcLOPwleUQ6A29NC_MRA2klBoam8KoYokOoJYcAq2EPuXH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792956"/>
            <a:ext cx="2868612" cy="239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http://www.ungift.org/images/knowledgehub/OSCE5.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6549" y="358910"/>
            <a:ext cx="2667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C:\Users\Branko Stamenkovic\Desktop\interpol_logo_by_sparviero_sm79-d4flh4g.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79346" y="3987088"/>
            <a:ext cx="3268663"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73755" y="4435521"/>
            <a:ext cx="2356869" cy="2082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Slide Number Placeholder 1"/>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defRPr/>
            </a:pPr>
            <a:r>
              <a:rPr dirty="0"/>
              <a:t>!</a:t>
            </a:r>
            <a:fld id="{0E62E50F-F83A-42AC-8BE7-462956D58F63}" type="slidenum">
              <a:rPr lang="en-US" smtClean="0"/>
              <a:pPr>
                <a:defRPr/>
              </a:pPr>
              <a:t>10</a:t>
            </a:fld>
            <a:endParaRPr lang="es-ES" dirty="0"/>
          </a:p>
        </p:txBody>
      </p:sp>
    </p:spTree>
    <p:extLst>
      <p:ext uri="{BB962C8B-B14F-4D97-AF65-F5344CB8AC3E}">
        <p14:creationId xmlns:p14="http://schemas.microsoft.com/office/powerpoint/2010/main" val="373759762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21506" name="Marcador de Posição de Conteúdo 2"/>
          <p:cNvSpPr>
            <a:spLocks noGrp="1"/>
          </p:cNvSpPr>
          <p:nvPr>
            <p:ph idx="1"/>
          </p:nvPr>
        </p:nvSpPr>
        <p:spPr>
          <a:xfrm>
            <a:off x="457200" y="1927274"/>
            <a:ext cx="8229600" cy="4198889"/>
          </a:xfrm>
        </p:spPr>
        <p:txBody>
          <a:bodyPr/>
          <a:lstStyle/>
          <a:p>
            <a:pPr>
              <a:spcBef>
                <a:spcPts val="600"/>
              </a:spcBef>
              <a:spcAft>
                <a:spcPts val="1200"/>
              </a:spcAft>
            </a:pPr>
            <a:r>
              <a:rPr lang="en-GB" sz="2400" b="1" dirty="0"/>
              <a:t>Referencia a las disposiciones legales nacionales aplicables</a:t>
            </a:r>
            <a:r>
              <a:rPr dirty="0"/>
              <a:t> - texto completo de todas las disposiciones legales relevantes bajo </a:t>
            </a:r>
            <a:r>
              <a:rPr dirty="0" err="1"/>
              <a:t>investigación</a:t>
            </a:r>
            <a:r>
              <a:rPr dirty="0"/>
              <a:t>/</a:t>
            </a:r>
            <a:r>
              <a:rPr lang="es-ES" dirty="0"/>
              <a:t> </a:t>
            </a:r>
            <a:r>
              <a:rPr dirty="0" err="1"/>
              <a:t>enjuiciamiento</a:t>
            </a:r>
            <a:r>
              <a:rPr dirty="0"/>
              <a:t>, incluidas las disposiciones de condena aplicables.</a:t>
            </a:r>
            <a:r>
              <a:rPr lang="en-GB" sz="2400" dirty="0"/>
              <a:t> </a:t>
            </a:r>
          </a:p>
          <a:p>
            <a:pPr>
              <a:spcBef>
                <a:spcPts val="600"/>
              </a:spcBef>
              <a:spcAft>
                <a:spcPts val="1200"/>
              </a:spcAft>
            </a:pPr>
            <a:r>
              <a:rPr lang="en-GB" sz="2400" b="1" dirty="0"/>
              <a:t>Identificación precisa de la asistencia solicitada</a:t>
            </a:r>
            <a:r>
              <a:rPr dirty="0"/>
              <a:t>: ¿qué busca exactamente?</a:t>
            </a:r>
            <a:r>
              <a:rPr lang="en-GB" sz="2400" dirty="0"/>
              <a:t> </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100</a:t>
            </a:fld>
            <a:endParaRPr lang="es-ES"/>
          </a:p>
        </p:txBody>
      </p:sp>
    </p:spTree>
    <p:extLst>
      <p:ext uri="{BB962C8B-B14F-4D97-AF65-F5344CB8AC3E}">
        <p14:creationId xmlns:p14="http://schemas.microsoft.com/office/powerpoint/2010/main" val="192198577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22530" name="Marcador de Posição de Conteúdo 2"/>
          <p:cNvSpPr>
            <a:spLocks noGrp="1"/>
          </p:cNvSpPr>
          <p:nvPr>
            <p:ph idx="1"/>
          </p:nvPr>
        </p:nvSpPr>
        <p:spPr>
          <a:xfrm>
            <a:off x="457200" y="2124222"/>
            <a:ext cx="8229600" cy="4001941"/>
          </a:xfrm>
        </p:spPr>
        <p:txBody>
          <a:bodyPr/>
          <a:lstStyle/>
          <a:p>
            <a:pPr marL="0" indent="0">
              <a:buNone/>
            </a:pPr>
            <a:r>
              <a:rPr lang="en-GB" i="1" dirty="0"/>
              <a:t>Proporcione la siguiente información: </a:t>
            </a:r>
          </a:p>
          <a:p>
            <a:endParaRPr lang="es-ES" dirty="0"/>
          </a:p>
          <a:p>
            <a:r>
              <a:rPr lang="en-GB" b="1" dirty="0"/>
              <a:t>Para la declaración/testimonio de un testigo</a:t>
            </a:r>
            <a:r>
              <a:rPr dirty="0"/>
              <a:t>: </a:t>
            </a:r>
          </a:p>
          <a:p>
            <a:pPr lvl="1"/>
            <a:r>
              <a:rPr dirty="0"/>
              <a:t> Paradero de la persona</a:t>
            </a:r>
            <a:endParaRPr lang="es-ES" dirty="0"/>
          </a:p>
          <a:p>
            <a:pPr lvl="1"/>
            <a:r>
              <a:rPr dirty="0"/>
              <a:t>Reglas procesales nacionales relacionadas con el testigo </a:t>
            </a:r>
            <a:endParaRPr lang="es-ES" dirty="0"/>
          </a:p>
          <a:p>
            <a:pPr lvl="1"/>
            <a:r>
              <a:rPr dirty="0"/>
              <a:t>La información específica y la lista de preguntas solicitadas al testigo</a:t>
            </a:r>
            <a:endParaRPr lang="es-ES" dirty="0"/>
          </a:p>
          <a:p>
            <a:endParaRPr lang="es-ES" dirty="0">
              <a:solidFill>
                <a:srgbClr val="FF0000"/>
              </a:solidFill>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101</a:t>
            </a:fld>
            <a:endParaRPr lang="es-ES"/>
          </a:p>
        </p:txBody>
      </p:sp>
    </p:spTree>
    <p:extLst>
      <p:ext uri="{BB962C8B-B14F-4D97-AF65-F5344CB8AC3E}">
        <p14:creationId xmlns:p14="http://schemas.microsoft.com/office/powerpoint/2010/main" val="210402169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23554" name="Marcador de Posição de Conteúdo 2"/>
          <p:cNvSpPr>
            <a:spLocks noGrp="1"/>
          </p:cNvSpPr>
          <p:nvPr>
            <p:ph idx="1"/>
          </p:nvPr>
        </p:nvSpPr>
        <p:spPr>
          <a:xfrm>
            <a:off x="457200" y="2011680"/>
            <a:ext cx="8229600" cy="4114483"/>
          </a:xfrm>
        </p:spPr>
        <p:txBody>
          <a:bodyPr/>
          <a:lstStyle/>
          <a:p>
            <a:pPr marL="0" indent="0">
              <a:buNone/>
            </a:pPr>
            <a:r>
              <a:rPr lang="en-GB" i="1" dirty="0"/>
              <a:t>Proporcione la siguiente información: </a:t>
            </a:r>
          </a:p>
          <a:p>
            <a:endParaRPr lang="es-ES" dirty="0"/>
          </a:p>
          <a:p>
            <a:r>
              <a:rPr dirty="0"/>
              <a:t>Para </a:t>
            </a:r>
            <a:r>
              <a:rPr lang="en-GB" b="1" dirty="0"/>
              <a:t>prueba documental</a:t>
            </a:r>
            <a:r>
              <a:rPr dirty="0"/>
              <a:t>: </a:t>
            </a:r>
          </a:p>
          <a:p>
            <a:pPr lvl="1"/>
            <a:r>
              <a:rPr dirty="0"/>
              <a:t> Una clara indicación de los documentos para adquirir </a:t>
            </a:r>
            <a:endParaRPr lang="es-ES" dirty="0"/>
          </a:p>
          <a:p>
            <a:pPr lvl="1"/>
            <a:r>
              <a:rPr dirty="0"/>
              <a:t> Una indicación clara del lugar donde se encuentran los documentos/elementos/prueba o la persona o la entidad que los detiene</a:t>
            </a:r>
            <a:endParaRPr lang="es-ES" dirty="0"/>
          </a:p>
          <a:p>
            <a:endParaRPr lang="es-ES" dirty="0">
              <a:solidFill>
                <a:srgbClr val="FF0000"/>
              </a:solidFill>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102</a:t>
            </a:fld>
            <a:endParaRPr lang="es-ES"/>
          </a:p>
        </p:txBody>
      </p:sp>
    </p:spTree>
    <p:extLst>
      <p:ext uri="{BB962C8B-B14F-4D97-AF65-F5344CB8AC3E}">
        <p14:creationId xmlns:p14="http://schemas.microsoft.com/office/powerpoint/2010/main" val="172853105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24578" name="Marcador de Posição de Conteúdo 2"/>
          <p:cNvSpPr>
            <a:spLocks noGrp="1"/>
          </p:cNvSpPr>
          <p:nvPr>
            <p:ph idx="1"/>
          </p:nvPr>
        </p:nvSpPr>
        <p:spPr>
          <a:xfrm>
            <a:off x="457200" y="1800665"/>
            <a:ext cx="8229600" cy="4325498"/>
          </a:xfrm>
        </p:spPr>
        <p:txBody>
          <a:bodyPr/>
          <a:lstStyle/>
          <a:p>
            <a:pPr marL="0" indent="0">
              <a:buNone/>
            </a:pPr>
            <a:r>
              <a:rPr lang="en-GB" sz="2800" i="1" dirty="0"/>
              <a:t>Proporcione la siguiente información: </a:t>
            </a:r>
          </a:p>
          <a:p>
            <a:r>
              <a:rPr lang="en-GB" sz="2400" dirty="0"/>
              <a:t>Para </a:t>
            </a:r>
            <a:r>
              <a:rPr lang="en-GB" sz="2400" b="1" dirty="0"/>
              <a:t>pruebas electrónicas:</a:t>
            </a:r>
            <a:r>
              <a:rPr lang="en-GB" sz="2400" dirty="0"/>
              <a:t> </a:t>
            </a:r>
          </a:p>
          <a:p>
            <a:pPr lvl="1"/>
            <a:r>
              <a:rPr lang="en-US" sz="2400" dirty="0"/>
              <a:t>Especifique la mayor cantidad posible de detalles relacionados con la prueba electrónica para adquirir; proporcione la </a:t>
            </a:r>
            <a:r>
              <a:rPr lang="en-US" sz="2400" b="1" dirty="0"/>
              <a:t>información técnica</a:t>
            </a:r>
            <a:r>
              <a:rPr lang="en-US" sz="2400" dirty="0"/>
              <a:t> necesaria sobre prueba buscada si está disponible (</a:t>
            </a:r>
            <a:r>
              <a:rPr lang="en-US" sz="2400" b="1" dirty="0"/>
              <a:t>servidor/sistema de tiempo, marco de tiempo, detalles de identificación tales como direcciones IP y MAC, dirección de correo electrónico, detalles de cuentas de usuario, etc.</a:t>
            </a:r>
            <a:r>
              <a:rPr lang="en-US" sz="2400" dirty="0"/>
              <a:t>)</a:t>
            </a:r>
          </a:p>
          <a:p>
            <a:pPr lvl="1"/>
            <a:r>
              <a:rPr lang="bs-Latn-BA" sz="2400" dirty="0"/>
              <a:t>Indique el lugar y los detalles donde se pueden encontrar los activos o la persona o la entidad que los retiene </a:t>
            </a:r>
            <a:endParaRPr lang="es-ES" sz="2400" dirty="0"/>
          </a:p>
          <a:p>
            <a:endParaRPr lang="es-ES" dirty="0">
              <a:solidFill>
                <a:srgbClr val="FF0000"/>
              </a:solidFill>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103</a:t>
            </a:fld>
            <a:endParaRPr lang="es-ES"/>
          </a:p>
        </p:txBody>
      </p:sp>
    </p:spTree>
    <p:extLst>
      <p:ext uri="{BB962C8B-B14F-4D97-AF65-F5344CB8AC3E}">
        <p14:creationId xmlns:p14="http://schemas.microsoft.com/office/powerpoint/2010/main" val="266429853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25602" name="Marcador de Posição de Conteúdo 2"/>
          <p:cNvSpPr>
            <a:spLocks noGrp="1"/>
          </p:cNvSpPr>
          <p:nvPr>
            <p:ph idx="1"/>
          </p:nvPr>
        </p:nvSpPr>
        <p:spPr>
          <a:xfrm>
            <a:off x="457200" y="1814732"/>
            <a:ext cx="8229600" cy="4311431"/>
          </a:xfrm>
        </p:spPr>
        <p:txBody>
          <a:bodyPr/>
          <a:lstStyle/>
          <a:p>
            <a:pPr marL="0" indent="0">
              <a:buNone/>
            </a:pPr>
            <a:r>
              <a:rPr lang="en-GB" i="1" dirty="0"/>
              <a:t>Proporcione la siguiente información: </a:t>
            </a:r>
          </a:p>
          <a:p>
            <a:endParaRPr lang="es-ES" dirty="0"/>
          </a:p>
          <a:p>
            <a:r>
              <a:rPr lang="en-GB" sz="2800" dirty="0"/>
              <a:t>Para la </a:t>
            </a:r>
            <a:r>
              <a:rPr lang="en-GB" sz="2800" b="1" dirty="0"/>
              <a:t>ejecución de una orden de búsqueda</a:t>
            </a:r>
            <a:r>
              <a:rPr lang="en-GB" sz="2800" dirty="0"/>
              <a:t>: </a:t>
            </a:r>
          </a:p>
          <a:p>
            <a:pPr lvl="1"/>
            <a:r>
              <a:rPr lang="en-GB" sz="2400" dirty="0"/>
              <a:t> adjuntar una orden de búsqueda válida emitida por la autoridad judicial nacional </a:t>
            </a:r>
            <a:endParaRPr lang="es-ES" sz="2400" dirty="0"/>
          </a:p>
          <a:p>
            <a:pPr lvl="1"/>
            <a:r>
              <a:rPr lang="bs-Latn-BA" sz="2400" dirty="0"/>
              <a:t>proporcionar indicaciones precisas de los lugares y objetos a buscar </a:t>
            </a:r>
            <a:endParaRPr lang="es-ES" sz="2400" dirty="0"/>
          </a:p>
          <a:p>
            <a:pPr lvl="1"/>
            <a:r>
              <a:rPr lang="bs-Latn-BA" sz="2400" dirty="0"/>
              <a:t>especificar las reglas detalladas a seguir en la ejecución de la búsqueda</a:t>
            </a:r>
            <a:endParaRPr lang="es-ES" sz="2400" dirty="0"/>
          </a:p>
          <a:p>
            <a:pPr lvl="1"/>
            <a:r>
              <a:rPr lang="bs-Latn-BA" sz="2400" dirty="0"/>
              <a:t>proporcionar indicaciones precisas sobre la prueba a buscar</a:t>
            </a:r>
            <a:endParaRPr lang="es-ES" sz="2400" dirty="0"/>
          </a:p>
          <a:p>
            <a:endParaRPr lang="es-ES" dirty="0">
              <a:solidFill>
                <a:srgbClr val="FF0000"/>
              </a:solidFill>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104</a:t>
            </a:fld>
            <a:endParaRPr lang="es-ES"/>
          </a:p>
        </p:txBody>
      </p:sp>
    </p:spTree>
    <p:extLst>
      <p:ext uri="{BB962C8B-B14F-4D97-AF65-F5344CB8AC3E}">
        <p14:creationId xmlns:p14="http://schemas.microsoft.com/office/powerpoint/2010/main" val="228731236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26626" name="Marcador de Posição de Conteúdo 2"/>
          <p:cNvSpPr>
            <a:spLocks noGrp="1"/>
          </p:cNvSpPr>
          <p:nvPr>
            <p:ph idx="1"/>
          </p:nvPr>
        </p:nvSpPr>
        <p:spPr>
          <a:xfrm>
            <a:off x="457200" y="1871003"/>
            <a:ext cx="8229600" cy="4255160"/>
          </a:xfrm>
        </p:spPr>
        <p:txBody>
          <a:bodyPr/>
          <a:lstStyle/>
          <a:p>
            <a:pPr marL="0" indent="0">
              <a:buNone/>
            </a:pPr>
            <a:r>
              <a:rPr lang="en-GB" i="1" dirty="0"/>
              <a:t>Proporcione la siguiente </a:t>
            </a:r>
            <a:r>
              <a:rPr lang="en-GB" i="1" dirty="0" err="1"/>
              <a:t>información</a:t>
            </a:r>
            <a:r>
              <a:rPr lang="en-GB" i="1" dirty="0"/>
              <a:t>:</a:t>
            </a:r>
            <a:endParaRPr lang="es-ES" dirty="0"/>
          </a:p>
          <a:p>
            <a:r>
              <a:rPr dirty="0"/>
              <a:t>Para </a:t>
            </a:r>
            <a:r>
              <a:rPr lang="es-ES" dirty="0"/>
              <a:t>la</a:t>
            </a:r>
            <a:r>
              <a:rPr dirty="0"/>
              <a:t> </a:t>
            </a:r>
            <a:r>
              <a:rPr lang="en-GB" b="1" dirty="0"/>
              <a:t>confiscación/incautación</a:t>
            </a:r>
            <a:r>
              <a:rPr dirty="0"/>
              <a:t>: </a:t>
            </a:r>
          </a:p>
          <a:p>
            <a:pPr lvl="1"/>
            <a:r>
              <a:rPr lang="es-ES" dirty="0"/>
              <a:t>P</a:t>
            </a:r>
            <a:r>
              <a:rPr dirty="0" err="1"/>
              <a:t>roporcionar</a:t>
            </a:r>
            <a:r>
              <a:rPr dirty="0"/>
              <a:t> una copia de la orden de confiscación o incautación válida emitida por la autoridad judicial nacional </a:t>
            </a:r>
          </a:p>
          <a:p>
            <a:pPr lvl="1"/>
            <a:r>
              <a:rPr lang="es-ES" dirty="0"/>
              <a:t>Indique de forma precisa </a:t>
            </a:r>
            <a:r>
              <a:rPr dirty="0"/>
              <a:t>los artículos a confiscar/incautar </a:t>
            </a:r>
          </a:p>
          <a:p>
            <a:pPr lvl="1"/>
            <a:r>
              <a:rPr dirty="0"/>
              <a:t>Indique cualquier </a:t>
            </a:r>
            <a:r>
              <a:rPr lang="en-GB" b="1" dirty="0"/>
              <a:t>regla específica si es necesario al ejecutar la búsqueda </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105</a:t>
            </a:fld>
            <a:endParaRPr lang="es-ES"/>
          </a:p>
        </p:txBody>
      </p:sp>
    </p:spTree>
    <p:extLst>
      <p:ext uri="{BB962C8B-B14F-4D97-AF65-F5344CB8AC3E}">
        <p14:creationId xmlns:p14="http://schemas.microsoft.com/office/powerpoint/2010/main" val="314936096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27650" name="Marcador de Posição de Conteúdo 2"/>
          <p:cNvSpPr>
            <a:spLocks noGrp="1"/>
          </p:cNvSpPr>
          <p:nvPr>
            <p:ph idx="1"/>
          </p:nvPr>
        </p:nvSpPr>
        <p:spPr/>
        <p:txBody>
          <a:bodyPr/>
          <a:lstStyle/>
          <a:p>
            <a:pPr marL="0" indent="0">
              <a:buNone/>
            </a:pPr>
            <a:r>
              <a:rPr lang="en-GB" i="1" dirty="0"/>
              <a:t>Proporcione la siguiente información: </a:t>
            </a:r>
            <a:endParaRPr lang="es-ES" sz="2400" dirty="0"/>
          </a:p>
          <a:p>
            <a:r>
              <a:rPr lang="en-GB" sz="2800" dirty="0"/>
              <a:t>Para </a:t>
            </a:r>
            <a:r>
              <a:rPr lang="en-GB" sz="2800" b="1" dirty="0"/>
              <a:t>medidas especiales de investigación</a:t>
            </a:r>
            <a:r>
              <a:rPr lang="en-GB" sz="2800" dirty="0"/>
              <a:t>: </a:t>
            </a:r>
          </a:p>
          <a:p>
            <a:pPr lvl="1"/>
            <a:r>
              <a:rPr lang="en-GB" sz="2400" dirty="0"/>
              <a:t> </a:t>
            </a:r>
            <a:r>
              <a:rPr lang="en-GB" sz="2400" dirty="0" err="1"/>
              <a:t>proporcione</a:t>
            </a:r>
            <a:r>
              <a:rPr lang="en-GB" sz="2400" dirty="0"/>
              <a:t> una copia de la orden válida para SIM emitida por la autoridad judicial nacional competente</a:t>
            </a:r>
            <a:endParaRPr lang="es-ES" sz="2400" dirty="0"/>
          </a:p>
          <a:p>
            <a:pPr lvl="1"/>
            <a:r>
              <a:rPr lang="bs-Latn-BA" sz="2400" dirty="0"/>
              <a:t>especifi</a:t>
            </a:r>
            <a:r>
              <a:rPr lang="es-ES" sz="2400" dirty="0"/>
              <a:t>que</a:t>
            </a:r>
            <a:r>
              <a:rPr lang="bs-Latn-BA" sz="2400" dirty="0"/>
              <a:t> el alcance y la naturaleza de las acciones a tomar</a:t>
            </a:r>
            <a:endParaRPr lang="es-ES" sz="2400" dirty="0"/>
          </a:p>
          <a:p>
            <a:pPr lvl="1"/>
            <a:r>
              <a:rPr lang="bs-Latn-BA" sz="2400" dirty="0"/>
              <a:t>especifi</a:t>
            </a:r>
            <a:r>
              <a:rPr lang="es-ES" sz="2400" dirty="0"/>
              <a:t>que</a:t>
            </a:r>
            <a:r>
              <a:rPr lang="bs-Latn-BA" sz="2400" dirty="0"/>
              <a:t> las condiciones especiales que se observarán: </a:t>
            </a:r>
            <a:r>
              <a:rPr lang="bs-Latn-BA" sz="2400" b="1" dirty="0"/>
              <a:t>identidad/anonimato de los agentes encubiertos</a:t>
            </a:r>
            <a:r>
              <a:rPr lang="bs-Latn-BA" sz="2400" dirty="0"/>
              <a:t>, requisitos técnicos y logísticos, cobertura de costos y gastos, </a:t>
            </a:r>
            <a:r>
              <a:rPr lang="bs-Latn-BA" sz="2400" b="1" dirty="0"/>
              <a:t>canales de comunicación especificados</a:t>
            </a:r>
            <a:r>
              <a:rPr lang="bs-Latn-BA" sz="2400" dirty="0"/>
              <a:t>, etc.</a:t>
            </a:r>
            <a:endParaRPr lang="es-ES" sz="2400" dirty="0"/>
          </a:p>
          <a:p>
            <a:pPr lvl="1"/>
            <a:r>
              <a:rPr lang="bs-Latn-BA" sz="2400" dirty="0"/>
              <a:t>De ser necesario, firm</a:t>
            </a:r>
            <a:r>
              <a:rPr lang="es-ES" sz="2400" dirty="0"/>
              <a:t>e</a:t>
            </a:r>
            <a:r>
              <a:rPr lang="bs-Latn-BA" sz="2400" dirty="0"/>
              <a:t> un acuerdo de </a:t>
            </a:r>
            <a:r>
              <a:rPr lang="bs-Latn-BA" sz="2400" b="1" u="sng" dirty="0"/>
              <a:t>ECI</a:t>
            </a:r>
            <a:r>
              <a:rPr lang="bs-Latn-BA" sz="2400" dirty="0"/>
              <a:t> </a:t>
            </a:r>
            <a:endParaRPr lang="es-ES" dirty="0"/>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106</a:t>
            </a:fld>
            <a:endParaRPr lang="es-ES"/>
          </a:p>
        </p:txBody>
      </p:sp>
    </p:spTree>
    <p:extLst>
      <p:ext uri="{BB962C8B-B14F-4D97-AF65-F5344CB8AC3E}">
        <p14:creationId xmlns:p14="http://schemas.microsoft.com/office/powerpoint/2010/main" val="420414738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ítulo 1"/>
          <p:cNvSpPr>
            <a:spLocks noGrp="1"/>
          </p:cNvSpPr>
          <p:nvPr>
            <p:ph type="title"/>
          </p:nvPr>
        </p:nvSpPr>
        <p:spPr/>
        <p:txBody>
          <a:bodyPr/>
          <a:lstStyle/>
          <a:p>
            <a:r>
              <a:rPr lang="en-GB" sz="3200" b="1"/>
              <a:t>Algunos problemas prácticos relacionados con las investigaciones internacionales sobre ciberdelincuencia</a:t>
            </a:r>
          </a:p>
        </p:txBody>
      </p:sp>
      <p:sp>
        <p:nvSpPr>
          <p:cNvPr id="28674" name="Marcador de Posição de Conteúdo 2"/>
          <p:cNvSpPr>
            <a:spLocks noGrp="1"/>
          </p:cNvSpPr>
          <p:nvPr>
            <p:ph idx="1"/>
          </p:nvPr>
        </p:nvSpPr>
        <p:spPr>
          <a:xfrm>
            <a:off x="457200" y="2194560"/>
            <a:ext cx="8229600" cy="3931603"/>
          </a:xfrm>
        </p:spPr>
        <p:txBody>
          <a:bodyPr/>
          <a:lstStyle/>
          <a:p>
            <a:r>
              <a:rPr lang="en-GB" sz="2800" dirty="0" err="1"/>
              <a:t>Resalte</a:t>
            </a:r>
            <a:r>
              <a:rPr lang="en-GB" sz="2800" dirty="0"/>
              <a:t> cualquier </a:t>
            </a:r>
            <a:r>
              <a:rPr lang="en-GB" sz="2800" b="1" dirty="0"/>
              <a:t>requisito de confidencialidad</a:t>
            </a:r>
            <a:r>
              <a:rPr lang="en-GB" sz="2800" dirty="0"/>
              <a:t> específico. </a:t>
            </a:r>
            <a:endParaRPr lang="es-ES" sz="2800" dirty="0"/>
          </a:p>
          <a:p>
            <a:r>
              <a:rPr lang="en-GB" sz="2800" dirty="0"/>
              <a:t>Establezca y especifique el nivel de urgencia en la ejecución de la solicitud, así como los límites de tiempo. </a:t>
            </a:r>
            <a:endParaRPr lang="es-ES" sz="2800" dirty="0"/>
          </a:p>
          <a:p>
            <a:r>
              <a:rPr lang="en-GB" sz="2800" dirty="0" err="1"/>
              <a:t>Realice</a:t>
            </a:r>
            <a:r>
              <a:rPr lang="en-GB" sz="2800" dirty="0"/>
              <a:t> de la forma </a:t>
            </a:r>
            <a:r>
              <a:rPr lang="en-GB" sz="2800" dirty="0" err="1"/>
              <a:t>más</a:t>
            </a:r>
            <a:r>
              <a:rPr lang="en-GB" sz="2800" dirty="0"/>
              <a:t> </a:t>
            </a:r>
            <a:r>
              <a:rPr lang="en-GB" sz="2800" dirty="0" err="1"/>
              <a:t>apropiada</a:t>
            </a:r>
            <a:r>
              <a:rPr lang="en-GB" sz="2800" dirty="0"/>
              <a:t> y </a:t>
            </a:r>
            <a:r>
              <a:rPr lang="en-GB" sz="2800" dirty="0" err="1"/>
              <a:t>precisa</a:t>
            </a:r>
            <a:r>
              <a:rPr lang="en-GB" sz="2800" dirty="0"/>
              <a:t> </a:t>
            </a:r>
            <a:r>
              <a:rPr lang="en-GB" sz="2800" dirty="0" err="1"/>
              <a:t>como</a:t>
            </a:r>
            <a:r>
              <a:rPr lang="en-GB" sz="2800" dirty="0"/>
              <a:t> sea posible la identificación del (de los) sospechoso (s) - tenga en cuenta que este es un mundo virtual - la identidad puede ser fácilmente escondida, alterada, robada. </a:t>
            </a:r>
          </a:p>
          <a:p>
            <a:endParaRPr lang="es-ES" dirty="0"/>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107</a:t>
            </a:fld>
            <a:endParaRPr lang="es-ES"/>
          </a:p>
        </p:txBody>
      </p:sp>
    </p:spTree>
    <p:extLst>
      <p:ext uri="{BB962C8B-B14F-4D97-AF65-F5344CB8AC3E}">
        <p14:creationId xmlns:p14="http://schemas.microsoft.com/office/powerpoint/2010/main" val="144052961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29698" name="Marcador de Posição de Conteúdo 2"/>
          <p:cNvSpPr>
            <a:spLocks noGrp="1"/>
          </p:cNvSpPr>
          <p:nvPr>
            <p:ph idx="1"/>
          </p:nvPr>
        </p:nvSpPr>
        <p:spPr>
          <a:xfrm>
            <a:off x="457200" y="2363372"/>
            <a:ext cx="8229600" cy="3762791"/>
          </a:xfrm>
        </p:spPr>
        <p:txBody>
          <a:bodyPr/>
          <a:lstStyle/>
          <a:p>
            <a:r>
              <a:rPr lang="es-ES" dirty="0"/>
              <a:t>I</a:t>
            </a:r>
            <a:r>
              <a:rPr dirty="0" err="1"/>
              <a:t>dentificación</a:t>
            </a:r>
            <a:r>
              <a:rPr dirty="0"/>
              <a:t> adecuada y la prueba de </a:t>
            </a:r>
            <a:r>
              <a:rPr lang="en-GB" b="1" dirty="0"/>
              <a:t>priorización</a:t>
            </a:r>
            <a:r>
              <a:rPr dirty="0"/>
              <a:t> a ser solicitada por MLAT </a:t>
            </a:r>
            <a:r>
              <a:rPr lang="es-ES" dirty="0"/>
              <a:t>–</a:t>
            </a:r>
            <a:r>
              <a:rPr dirty="0"/>
              <a:t> </a:t>
            </a:r>
            <a:r>
              <a:rPr lang="es-ES" dirty="0"/>
              <a:t>establecimiento de</a:t>
            </a:r>
            <a:r>
              <a:rPr dirty="0"/>
              <a:t> </a:t>
            </a:r>
            <a:r>
              <a:rPr dirty="0" err="1"/>
              <a:t>prioridades</a:t>
            </a:r>
            <a:r>
              <a:rPr dirty="0"/>
              <a:t> </a:t>
            </a:r>
            <a:r>
              <a:rPr lang="es-ES" dirty="0"/>
              <a:t>–</a:t>
            </a:r>
            <a:r>
              <a:rPr dirty="0"/>
              <a:t> </a:t>
            </a:r>
            <a:r>
              <a:rPr lang="es-ES" dirty="0"/>
              <a:t>elección de</a:t>
            </a:r>
            <a:r>
              <a:rPr dirty="0"/>
              <a:t> solo las vitales para la </a:t>
            </a:r>
            <a:r>
              <a:rPr dirty="0" err="1"/>
              <a:t>investigación</a:t>
            </a:r>
            <a:r>
              <a:rPr dirty="0"/>
              <a:t> </a:t>
            </a:r>
            <a:r>
              <a:rPr lang="es-ES" dirty="0"/>
              <a:t>–</a:t>
            </a:r>
            <a:r>
              <a:rPr dirty="0"/>
              <a:t> </a:t>
            </a:r>
            <a:r>
              <a:rPr lang="es-ES" dirty="0"/>
              <a:t>racionalización de</a:t>
            </a:r>
            <a:r>
              <a:rPr dirty="0"/>
              <a:t> los recursos y </a:t>
            </a:r>
            <a:r>
              <a:rPr dirty="0" err="1"/>
              <a:t>aument</a:t>
            </a:r>
            <a:r>
              <a:rPr lang="es-ES" dirty="0"/>
              <a:t>o de</a:t>
            </a:r>
            <a:r>
              <a:rPr dirty="0"/>
              <a:t> la eficiencia.</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108</a:t>
            </a:fld>
            <a:endParaRPr lang="es-ES"/>
          </a:p>
        </p:txBody>
      </p:sp>
    </p:spTree>
    <p:extLst>
      <p:ext uri="{BB962C8B-B14F-4D97-AF65-F5344CB8AC3E}">
        <p14:creationId xmlns:p14="http://schemas.microsoft.com/office/powerpoint/2010/main" val="263926790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30722" name="Marcador de Posição de Conteúdo 2"/>
          <p:cNvSpPr>
            <a:spLocks noGrp="1"/>
          </p:cNvSpPr>
          <p:nvPr>
            <p:ph idx="1"/>
          </p:nvPr>
        </p:nvSpPr>
        <p:spPr>
          <a:xfrm>
            <a:off x="457200" y="1814732"/>
            <a:ext cx="8229600" cy="4311431"/>
          </a:xfrm>
        </p:spPr>
        <p:txBody>
          <a:bodyPr/>
          <a:lstStyle/>
          <a:p>
            <a:r>
              <a:rPr lang="en-GB" sz="2400" b="1" dirty="0"/>
              <a:t>Identificar el punto de contacto apropiado en otros países</a:t>
            </a:r>
            <a:r>
              <a:rPr sz="2400" dirty="0"/>
              <a:t> - 24/7 puntos a la luz del Convenio de Budapest, los canales de Interpol, etc. - especialmente para casos de</a:t>
            </a:r>
            <a:r>
              <a:rPr lang="en-GB" sz="2400" b="1" dirty="0"/>
              <a:t> "persecución inmediata"</a:t>
            </a:r>
            <a:r>
              <a:rPr sz="2400" dirty="0"/>
              <a:t> en los que se tomarán medidas inmediatas para proteger y conservar los datos digitales (prueba electrónica).</a:t>
            </a:r>
          </a:p>
          <a:p>
            <a:pPr>
              <a:buFont typeface="Arial" charset="0"/>
              <a:buNone/>
            </a:pPr>
            <a:endParaRPr lang="es-ES" sz="2400" dirty="0"/>
          </a:p>
          <a:p>
            <a:r>
              <a:rPr lang="en-GB" sz="2400" b="1" dirty="0"/>
              <a:t>Establecer contactos informales con las contrapartes apropiadas antes de presentar el MLAT formal</a:t>
            </a:r>
            <a:r>
              <a:rPr sz="2400" dirty="0"/>
              <a:t> a fin de informarles sobre el próximo MLAT, realizando verificaciones operativas para especificar la solicitud lo más detallada posible.</a:t>
            </a:r>
          </a:p>
          <a:p>
            <a:endParaRPr lang="es-ES" dirty="0"/>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109</a:t>
            </a:fld>
            <a:endParaRPr lang="es-ES"/>
          </a:p>
        </p:txBody>
      </p:sp>
    </p:spTree>
    <p:extLst>
      <p:ext uri="{BB962C8B-B14F-4D97-AF65-F5344CB8AC3E}">
        <p14:creationId xmlns:p14="http://schemas.microsoft.com/office/powerpoint/2010/main" val="2754646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descr="Rectángulo: Haga clic para editar estilos de texto maestro&#10;Segundo nivel&#10;Tercer nivel&#10;Cuarto nivel&#10;Quinto nivel"/>
          <p:cNvSpPr>
            <a:spLocks noGrp="1" noChangeArrowheads="1"/>
          </p:cNvSpPr>
          <p:nvPr>
            <p:ph type="body" idx="1"/>
          </p:nvPr>
        </p:nvSpPr>
        <p:spPr>
          <a:xfrm>
            <a:off x="457200" y="1482726"/>
            <a:ext cx="8229600" cy="5095496"/>
          </a:xfrm>
        </p:spPr>
        <p:txBody>
          <a:bodyPr/>
          <a:lstStyle/>
          <a:p>
            <a:r>
              <a:rPr lang="en-GB" sz="2200" dirty="0"/>
              <a:t>190 miembros (a partir de 2017)</a:t>
            </a:r>
          </a:p>
          <a:p>
            <a:r>
              <a:rPr lang="en-GB" sz="2200" dirty="0"/>
              <a:t>Las fuerzas del orden </a:t>
            </a:r>
          </a:p>
          <a:p>
            <a:r>
              <a:rPr lang="en-GB" sz="2200" dirty="0"/>
              <a:t>Desde todo el mundo - todos los continentes</a:t>
            </a:r>
          </a:p>
          <a:p>
            <a:pPr algn="just" eaLnBrk="1" fontAlgn="auto" hangingPunct="1">
              <a:spcAft>
                <a:spcPts val="0"/>
              </a:spcAft>
              <a:defRPr/>
            </a:pPr>
            <a:r>
              <a:rPr lang="en-US" altLang="en-US" sz="2200" dirty="0"/>
              <a:t>Las principales iniciativas de INTERPOL en el ámbito del delito financiero y de alta tecnología se centran en las tarjetas de pago, el blanqueo de dinero, los derechos de propiedad intelectual (DPI), la falsificación de moneda y los documentos de seguridad, las nuevas tecnologías, el fraude financiero</a:t>
            </a:r>
            <a:endParaRPr lang="es-ES" sz="2200" dirty="0">
              <a:ea typeface="ＭＳ Ｐゴシック" pitchFamily="34" charset="-128"/>
            </a:endParaRPr>
          </a:p>
          <a:p>
            <a:r>
              <a:rPr lang="en-GB" sz="2200" dirty="0"/>
              <a:t>Objetivo </a:t>
            </a:r>
          </a:p>
          <a:p>
            <a:pPr lvl="1"/>
            <a:r>
              <a:rPr lang="en-GB" sz="2200" dirty="0"/>
              <a:t>mejorar y facilitar la cooperación policial internacional</a:t>
            </a:r>
          </a:p>
          <a:p>
            <a:pPr lvl="1"/>
            <a:r>
              <a:rPr lang="en-GB" sz="2200" dirty="0"/>
              <a:t>organizar un sistema global de comunicación policial </a:t>
            </a:r>
          </a:p>
          <a:p>
            <a:pPr lvl="1"/>
            <a:r>
              <a:rPr lang="en-GB" sz="2200" dirty="0"/>
              <a:t>desarrollar bases de datos específicas y análisis de información policial</a:t>
            </a:r>
          </a:p>
        </p:txBody>
      </p:sp>
      <p:sp>
        <p:nvSpPr>
          <p:cNvPr id="12291" name="Title 1"/>
          <p:cNvSpPr>
            <a:spLocks noGrp="1"/>
          </p:cNvSpPr>
          <p:nvPr>
            <p:ph type="title"/>
          </p:nvPr>
        </p:nvSpPr>
        <p:spPr>
          <a:xfrm>
            <a:off x="457200" y="274638"/>
            <a:ext cx="8229600" cy="773112"/>
          </a:xfrm>
        </p:spPr>
        <p:txBody>
          <a:bodyPr/>
          <a:lstStyle/>
          <a:p>
            <a:pPr eaLnBrk="1" hangingPunct="1"/>
            <a:r>
              <a:rPr lang="en-GB" b="1" dirty="0"/>
              <a:t>INTERPOL</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11</a:t>
            </a:fld>
            <a:endParaRPr lang="es-ES"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31746" name="Marcador de Posição de Conteúdo 2"/>
          <p:cNvSpPr>
            <a:spLocks noGrp="1"/>
          </p:cNvSpPr>
          <p:nvPr>
            <p:ph idx="1"/>
          </p:nvPr>
        </p:nvSpPr>
        <p:spPr>
          <a:xfrm>
            <a:off x="457200" y="1600200"/>
            <a:ext cx="8686800" cy="4525963"/>
          </a:xfrm>
        </p:spPr>
        <p:txBody>
          <a:bodyPr/>
          <a:lstStyle/>
          <a:p>
            <a:r>
              <a:rPr lang="en-GB" sz="2200" dirty="0"/>
              <a:t>Asegurarse de que la </a:t>
            </a:r>
            <a:r>
              <a:rPr lang="en-GB" sz="2200" b="1" dirty="0"/>
              <a:t>jurisdicción </a:t>
            </a:r>
            <a:r>
              <a:rPr lang="en-GB" sz="2200" dirty="0"/>
              <a:t>se identificó correctamente en términos de dónde </a:t>
            </a:r>
            <a:r>
              <a:rPr lang="en-GB" sz="2200" b="1" dirty="0"/>
              <a:t>se encuentran las </a:t>
            </a:r>
            <a:r>
              <a:rPr lang="en-GB" sz="2200" b="1" dirty="0" err="1"/>
              <a:t>pruebas</a:t>
            </a:r>
            <a:r>
              <a:rPr lang="en-GB" sz="2200" b="1" dirty="0"/>
              <a:t>/</a:t>
            </a:r>
            <a:r>
              <a:rPr lang="en-GB" sz="2200" b="1" dirty="0" err="1"/>
              <a:t>infractores</a:t>
            </a:r>
            <a:r>
              <a:rPr lang="en-GB" sz="2200" b="1" dirty="0"/>
              <a:t>/ </a:t>
            </a:r>
            <a:r>
              <a:rPr lang="en-GB" sz="2200" b="1" dirty="0" err="1"/>
              <a:t>víctimas</a:t>
            </a:r>
            <a:r>
              <a:rPr lang="en-GB" sz="2200" dirty="0"/>
              <a:t> teniendo en cuenta cuestiones puramente tecnológicas como la </a:t>
            </a:r>
            <a:r>
              <a:rPr lang="en-GB" sz="2200" b="1" dirty="0"/>
              <a:t>propiedad de datos electrónicos, la ubicación física del </a:t>
            </a:r>
            <a:r>
              <a:rPr lang="en-GB" sz="2200" b="1" dirty="0" err="1"/>
              <a:t>servidor</a:t>
            </a:r>
            <a:r>
              <a:rPr lang="en-GB" sz="2200" b="1" dirty="0"/>
              <a:t>/ </a:t>
            </a:r>
            <a:r>
              <a:rPr lang="en-GB" sz="2200" b="1" dirty="0" err="1"/>
              <a:t>proveedor</a:t>
            </a:r>
            <a:r>
              <a:rPr lang="en-GB" sz="2200" b="1" dirty="0"/>
              <a:t> y la residencia legal del propietario del servidor/proveedor, es decir servidores ubicados en un país o caso de computación en la nube con propietarios registrados y que operan desde jurisdicciones diferentes.</a:t>
            </a:r>
          </a:p>
          <a:p>
            <a:pPr>
              <a:buFont typeface="Arial" charset="0"/>
              <a:buNone/>
            </a:pPr>
            <a:endParaRPr lang="en-GB" sz="2200" dirty="0"/>
          </a:p>
          <a:p>
            <a:r>
              <a:rPr lang="en-GB" sz="2200" b="1" dirty="0"/>
              <a:t>Diferentes husos horarios</a:t>
            </a:r>
            <a:r>
              <a:rPr sz="2200" dirty="0"/>
              <a:t> - dificultades para establecer contactos incluso cuando se utilizan medios modernos de comunicación (es decir, teleconferencias) - podría retrasar las solicitudes de </a:t>
            </a:r>
            <a:r>
              <a:rPr sz="2200" dirty="0" err="1"/>
              <a:t>investigación</a:t>
            </a:r>
            <a:r>
              <a:rPr sz="2200" dirty="0"/>
              <a:t>/MLAT y aumento de los costos - ¡todavía hay oficinas de la fiscalía y de la policía que no tienen acceso a llamadas telefónicas internacionales!</a:t>
            </a:r>
            <a:endParaRPr lang="es-ES" sz="2200" dirty="0"/>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110</a:t>
            </a:fld>
            <a:endParaRPr lang="es-ES"/>
          </a:p>
        </p:txBody>
      </p:sp>
    </p:spTree>
    <p:extLst>
      <p:ext uri="{BB962C8B-B14F-4D97-AF65-F5344CB8AC3E}">
        <p14:creationId xmlns:p14="http://schemas.microsoft.com/office/powerpoint/2010/main" val="215036530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ítulo 1"/>
          <p:cNvSpPr>
            <a:spLocks noGrp="1"/>
          </p:cNvSpPr>
          <p:nvPr>
            <p:ph type="title"/>
          </p:nvPr>
        </p:nvSpPr>
        <p:spPr/>
        <p:txBody>
          <a:bodyPr/>
          <a:lstStyle/>
          <a:p>
            <a:r>
              <a:rPr lang="en-GB" sz="3200" b="1"/>
              <a:t>Algunos problemas prácticos relacionados con las investigaciones internacionales sobre ciberdelincuencia</a:t>
            </a:r>
          </a:p>
        </p:txBody>
      </p:sp>
      <p:sp>
        <p:nvSpPr>
          <p:cNvPr id="32770" name="Marcador de Posição de Conteúdo 2"/>
          <p:cNvSpPr>
            <a:spLocks noGrp="1"/>
          </p:cNvSpPr>
          <p:nvPr>
            <p:ph idx="1"/>
          </p:nvPr>
        </p:nvSpPr>
        <p:spPr>
          <a:xfrm>
            <a:off x="457200" y="1885071"/>
            <a:ext cx="8229600" cy="4241092"/>
          </a:xfrm>
        </p:spPr>
        <p:txBody>
          <a:bodyPr/>
          <a:lstStyle/>
          <a:p>
            <a:r>
              <a:rPr lang="en-GB" b="1" dirty="0"/>
              <a:t>Traducción</a:t>
            </a:r>
            <a:r>
              <a:rPr dirty="0"/>
              <a:t> de documentos – muchos estados requieren MLAT traducidos a su(s) idioma(s) oficial(es).</a:t>
            </a:r>
          </a:p>
          <a:p>
            <a:pPr>
              <a:buFont typeface="Arial" charset="0"/>
              <a:buNone/>
            </a:pPr>
            <a:r>
              <a:rPr dirty="0"/>
              <a:t> </a:t>
            </a:r>
          </a:p>
          <a:p>
            <a:r>
              <a:rPr dirty="0"/>
              <a:t>Barreras del idioma durante los contactos directos e informales entre los funcionarios encargados de hacer cumplir la ley, los fiscales y los jueces.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111</a:t>
            </a:fld>
            <a:endParaRPr lang="es-ES"/>
          </a:p>
        </p:txBody>
      </p:sp>
    </p:spTree>
    <p:extLst>
      <p:ext uri="{BB962C8B-B14F-4D97-AF65-F5344CB8AC3E}">
        <p14:creationId xmlns:p14="http://schemas.microsoft.com/office/powerpoint/2010/main" val="54306765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ítulo 1"/>
          <p:cNvSpPr>
            <a:spLocks noGrp="1"/>
          </p:cNvSpPr>
          <p:nvPr>
            <p:ph type="title"/>
          </p:nvPr>
        </p:nvSpPr>
        <p:spPr/>
        <p:txBody>
          <a:bodyPr/>
          <a:lstStyle/>
          <a:p>
            <a:r>
              <a:rPr lang="en-GB" sz="3200" b="1"/>
              <a:t>Algunos problemas prácticos relacionados con las investigaciones internacionales sobre ciberdelincuencia</a:t>
            </a:r>
          </a:p>
        </p:txBody>
      </p:sp>
      <p:sp>
        <p:nvSpPr>
          <p:cNvPr id="33794" name="Marcador de Posição de Conteúdo 2"/>
          <p:cNvSpPr>
            <a:spLocks noGrp="1"/>
          </p:cNvSpPr>
          <p:nvPr>
            <p:ph idx="1"/>
          </p:nvPr>
        </p:nvSpPr>
        <p:spPr>
          <a:xfrm>
            <a:off x="457200" y="2082018"/>
            <a:ext cx="8229600" cy="4044145"/>
          </a:xfrm>
        </p:spPr>
        <p:txBody>
          <a:bodyPr/>
          <a:lstStyle/>
          <a:p>
            <a:r>
              <a:rPr lang="bs-Latn-BA" sz="2800" b="1" dirty="0"/>
              <a:t>Esté preparado para retrasos</a:t>
            </a:r>
            <a:r>
              <a:rPr dirty="0"/>
              <a:t> </a:t>
            </a:r>
            <a:r>
              <a:rPr sz="2800" dirty="0"/>
              <a:t>debido a los diferentes niveles de importancia de las investigaciones de delitos cibernéticos en diferentes países.</a:t>
            </a:r>
            <a:endParaRPr lang="es-ES" sz="2800" dirty="0"/>
          </a:p>
          <a:p>
            <a:pPr>
              <a:buFont typeface="Arial" charset="0"/>
              <a:buNone/>
            </a:pPr>
            <a:endParaRPr lang="es-ES" sz="2800" dirty="0"/>
          </a:p>
          <a:p>
            <a:r>
              <a:rPr lang="en-GB" sz="2800" dirty="0"/>
              <a:t>Considere proporcionar asistencia técnica y de expertos si la parte solicitada no tiene capacidades propias para ejecutar su solicitud. </a:t>
            </a:r>
          </a:p>
          <a:p>
            <a:endParaRPr lang="es-ES" dirty="0"/>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112</a:t>
            </a:fld>
            <a:endParaRPr lang="es-ES"/>
          </a:p>
        </p:txBody>
      </p:sp>
    </p:spTree>
    <p:extLst>
      <p:ext uri="{BB962C8B-B14F-4D97-AF65-F5344CB8AC3E}">
        <p14:creationId xmlns:p14="http://schemas.microsoft.com/office/powerpoint/2010/main" val="96466329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35842" name="Marcador de Posição de Conteúdo 2"/>
          <p:cNvSpPr>
            <a:spLocks noGrp="1"/>
          </p:cNvSpPr>
          <p:nvPr>
            <p:ph idx="1"/>
          </p:nvPr>
        </p:nvSpPr>
        <p:spPr>
          <a:xfrm>
            <a:off x="223935" y="2082018"/>
            <a:ext cx="8770775" cy="4044145"/>
          </a:xfrm>
        </p:spPr>
        <p:txBody>
          <a:bodyPr/>
          <a:lstStyle/>
          <a:p>
            <a:r>
              <a:rPr lang="en-GB" sz="2800" b="1" dirty="0"/>
              <a:t>Considere solicitar y desplegar herramientas y medidas de investigación convencionales/tradicionales siempre que sea posible</a:t>
            </a:r>
            <a:r>
              <a:rPr sz="2800" dirty="0"/>
              <a:t>; los agentes de policía/fiscales más acostumbrados a ello, a veces, podrían cumplir el propósito y proporcionar pruebas suficientes para una investigación exitosa y un proceso penal.</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113</a:t>
            </a:fld>
            <a:endParaRPr lang="es-ES"/>
          </a:p>
        </p:txBody>
      </p:sp>
    </p:spTree>
    <p:extLst>
      <p:ext uri="{BB962C8B-B14F-4D97-AF65-F5344CB8AC3E}">
        <p14:creationId xmlns:p14="http://schemas.microsoft.com/office/powerpoint/2010/main" val="145900693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 descr="Imagen de signo de interrogación">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GB" sz="5400" b="1">
                <a:latin typeface="Calibri" pitchFamily="34" charset="0"/>
              </a:rPr>
              <a:t>Preguntas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114</a:t>
            </a:fld>
            <a:endParaRPr lang="es-ES"/>
          </a:p>
        </p:txBody>
      </p:sp>
    </p:spTree>
    <p:extLst>
      <p:ext uri="{BB962C8B-B14F-4D97-AF65-F5344CB8AC3E}">
        <p14:creationId xmlns:p14="http://schemas.microsoft.com/office/powerpoint/2010/main" val="390825744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2762250"/>
            <a:ext cx="8229600" cy="1143000"/>
          </a:xfrm>
        </p:spPr>
        <p:txBody>
          <a:bodyPr/>
          <a:lstStyle/>
          <a:p>
            <a:pPr eaLnBrk="1" hangingPunct="1"/>
            <a:r>
              <a:rPr lang="en-GB" sz="3600" b="1" dirty="0"/>
              <a:t>Parte seis</a:t>
            </a:r>
            <a:br/>
            <a:r>
              <a:rPr lang="en-GB" sz="3600" b="1" dirty="0"/>
              <a:t>Resumen</a:t>
            </a:r>
            <a:endParaRPr lang="es-ES" sz="3600" dirty="0">
              <a:ea typeface="ＭＳ Ｐゴシック" pitchFamily="34" charset="-128"/>
            </a:endParaRPr>
          </a:p>
        </p:txBody>
      </p:sp>
      <p:pic>
        <p:nvPicPr>
          <p:cNvPr id="47107"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115</a:t>
            </a:fld>
            <a:endParaRPr lang="es-ES"/>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p:cNvSpPr>
            <a:spLocks noGrp="1"/>
          </p:cNvSpPr>
          <p:nvPr>
            <p:ph idx="1"/>
          </p:nvPr>
        </p:nvSpPr>
        <p:spPr>
          <a:xfrm>
            <a:off x="287338" y="1609725"/>
            <a:ext cx="8682037" cy="4516438"/>
          </a:xfrm>
        </p:spPr>
        <p:txBody>
          <a:bodyPr/>
          <a:lstStyle/>
          <a:p>
            <a:pPr>
              <a:lnSpc>
                <a:spcPct val="80000"/>
              </a:lnSpc>
            </a:pPr>
            <a:r>
              <a:rPr lang="en-GB" sz="2400" dirty="0"/>
              <a:t>Reconocer la dimensión global de Internet y la dimensión internacional de la ciberdelincuencia y las pruebas electrónicas</a:t>
            </a:r>
          </a:p>
          <a:p>
            <a:pPr>
              <a:lnSpc>
                <a:spcPct val="80000"/>
              </a:lnSpc>
            </a:pPr>
            <a:r>
              <a:rPr lang="en-GB" sz="2400" dirty="0"/>
              <a:t>Explicar la importancia de la cooperación internacional y reconocer los instrumentos disponibles para la cooperación internacional en el campo de la ciberdelincuencia y las pruebas electrónicas</a:t>
            </a:r>
          </a:p>
          <a:p>
            <a:pPr>
              <a:lnSpc>
                <a:spcPct val="80000"/>
              </a:lnSpc>
            </a:pPr>
            <a:r>
              <a:rPr lang="en-GB" sz="2400" dirty="0" err="1"/>
              <a:t>Identificar</a:t>
            </a:r>
            <a:r>
              <a:rPr lang="en-GB" sz="2400" dirty="0"/>
              <a:t> la necesidad de canales rápidos y eficientes para la cooperación internacional y los instrumentos disponibles, las formas en que se utilizan, los plazos y la efectividad</a:t>
            </a:r>
          </a:p>
          <a:p>
            <a:pPr>
              <a:lnSpc>
                <a:spcPct val="80000"/>
              </a:lnSpc>
            </a:pPr>
            <a:r>
              <a:rPr lang="en-GB" sz="2400" dirty="0" err="1"/>
              <a:t>Describir</a:t>
            </a:r>
            <a:r>
              <a:rPr lang="en-GB" sz="2400" dirty="0"/>
              <a:t> los esfuerzos de las organizaciones internacionales en relación con la implementación de nuevas modalidades de cooperación internacional</a:t>
            </a:r>
          </a:p>
          <a:p>
            <a:pPr>
              <a:lnSpc>
                <a:spcPct val="80000"/>
              </a:lnSpc>
            </a:pPr>
            <a:r>
              <a:rPr lang="en-GB" sz="2400" dirty="0" err="1"/>
              <a:t>Discutir</a:t>
            </a:r>
            <a:r>
              <a:rPr lang="en-GB" sz="2400" dirty="0"/>
              <a:t> el Convenio de Budapest sobre ciberdelincuencia e identifique sus principios generales, las medidas provisionales y la red 24/7 de cooperación urgente</a:t>
            </a:r>
          </a:p>
          <a:p>
            <a:pPr eaLnBrk="1" hangingPunct="1">
              <a:lnSpc>
                <a:spcPct val="80000"/>
              </a:lnSpc>
              <a:buFont typeface="Wingdings" pitchFamily="2" charset="2"/>
              <a:buChar char="²"/>
            </a:pPr>
            <a:endParaRPr lang="es-ES" sz="2200" dirty="0">
              <a:ea typeface="ＭＳ Ｐゴシック" pitchFamily="34" charset="-128"/>
            </a:endParaRPr>
          </a:p>
          <a:p>
            <a:pPr eaLnBrk="1" hangingPunct="1">
              <a:lnSpc>
                <a:spcPct val="80000"/>
              </a:lnSpc>
              <a:buFont typeface="Wingdings" pitchFamily="2" charset="2"/>
              <a:buChar char="²"/>
            </a:pPr>
            <a:endParaRPr lang="es-ES" sz="2200" dirty="0">
              <a:ea typeface="ＭＳ Ｐゴシック" pitchFamily="34" charset="-128"/>
            </a:endParaRPr>
          </a:p>
        </p:txBody>
      </p:sp>
      <p:sp>
        <p:nvSpPr>
          <p:cNvPr id="48131" name="Title 1"/>
          <p:cNvSpPr>
            <a:spLocks noGrp="1"/>
          </p:cNvSpPr>
          <p:nvPr>
            <p:ph type="title"/>
          </p:nvPr>
        </p:nvSpPr>
        <p:spPr>
          <a:xfrm>
            <a:off x="457200" y="274638"/>
            <a:ext cx="8229600" cy="773112"/>
          </a:xfrm>
        </p:spPr>
        <p:txBody>
          <a:bodyPr/>
          <a:lstStyle/>
          <a:p>
            <a:pPr eaLnBrk="1" hangingPunct="1"/>
            <a:r>
              <a:rPr lang="en-GB" b="1"/>
              <a:t>Resumen</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116</a:t>
            </a:fld>
            <a:endParaRPr lang="es-ES"/>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6" descr="Imagen de signo de interrogación">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GB" sz="5400" b="1">
                <a:latin typeface="Calibri" pitchFamily="34" charset="0"/>
              </a:rPr>
              <a:t>Preguntas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117</a:t>
            </a:fld>
            <a:endParaRPr lang="es-E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descr="Rectángulo: Haga clic para editar estilos de texto maestro&#10;Segundo nivel&#10;Tercer nivel&#10;Cuarto nivel&#10;Quinto nivel"/>
          <p:cNvSpPr>
            <a:spLocks noGrp="1" noChangeArrowheads="1"/>
          </p:cNvSpPr>
          <p:nvPr>
            <p:ph type="body" idx="1"/>
          </p:nvPr>
        </p:nvSpPr>
        <p:spPr>
          <a:xfrm>
            <a:off x="457200" y="1620838"/>
            <a:ext cx="8459788" cy="4964112"/>
          </a:xfrm>
        </p:spPr>
        <p:txBody>
          <a:bodyPr/>
          <a:lstStyle/>
          <a:p>
            <a:pPr>
              <a:lnSpc>
                <a:spcPct val="90000"/>
              </a:lnSpc>
            </a:pPr>
            <a:r>
              <a:rPr lang="en-GB" sz="2400" dirty="0" err="1"/>
              <a:t>Proporcionar</a:t>
            </a:r>
            <a:r>
              <a:rPr lang="en-GB" sz="2400" dirty="0"/>
              <a:t> asistencia a sus miembros</a:t>
            </a:r>
          </a:p>
          <a:p>
            <a:pPr>
              <a:lnSpc>
                <a:spcPct val="90000"/>
              </a:lnSpc>
            </a:pPr>
            <a:r>
              <a:rPr lang="en-GB" sz="2400" dirty="0"/>
              <a:t>De manera permanente (24 horas al día, 7 días a la semana)</a:t>
            </a:r>
          </a:p>
          <a:p>
            <a:pPr>
              <a:lnSpc>
                <a:spcPct val="90000"/>
              </a:lnSpc>
            </a:pPr>
            <a:r>
              <a:rPr lang="en-GB" sz="2400" dirty="0"/>
              <a:t>Sistema de comunicación basado en web al que pueden acceder agentes de la ley autorizados</a:t>
            </a:r>
            <a:endParaRPr lang="es-ES" sz="2200" dirty="0">
              <a:ea typeface="ＭＳ Ｐゴシック" pitchFamily="34" charset="-128"/>
            </a:endParaRPr>
          </a:p>
          <a:p>
            <a:pPr>
              <a:lnSpc>
                <a:spcPct val="90000"/>
              </a:lnSpc>
            </a:pPr>
            <a:r>
              <a:rPr lang="en-GB" sz="2400" dirty="0"/>
              <a:t>Red para solicitud informal de cooperación</a:t>
            </a:r>
          </a:p>
          <a:p>
            <a:pPr>
              <a:lnSpc>
                <a:spcPct val="90000"/>
              </a:lnSpc>
            </a:pPr>
            <a:r>
              <a:rPr lang="en-GB" sz="2400" dirty="0"/>
              <a:t>Objetivo</a:t>
            </a:r>
            <a:endParaRPr lang="es-ES" sz="2400" dirty="0">
              <a:ea typeface="ＭＳ Ｐゴシック" pitchFamily="34" charset="-128"/>
            </a:endParaRPr>
          </a:p>
          <a:p>
            <a:pPr lvl="1">
              <a:lnSpc>
                <a:spcPct val="90000"/>
              </a:lnSpc>
            </a:pPr>
            <a:r>
              <a:rPr lang="en-GB" sz="2200" dirty="0"/>
              <a:t>Permitir a la policía identificar inmediatamente a expertos en otros países</a:t>
            </a:r>
          </a:p>
          <a:p>
            <a:pPr lvl="1">
              <a:lnSpc>
                <a:spcPct val="90000"/>
              </a:lnSpc>
            </a:pPr>
            <a:r>
              <a:rPr lang="en-GB" sz="2200" dirty="0" err="1"/>
              <a:t>Obtener</a:t>
            </a:r>
            <a:r>
              <a:rPr lang="en-GB" sz="2200" dirty="0"/>
              <a:t> asistencia inmediata en investigaciones relacionadas con computadoras y recolección de prueba</a:t>
            </a:r>
          </a:p>
        </p:txBody>
      </p:sp>
      <p:sp>
        <p:nvSpPr>
          <p:cNvPr id="13315" name="Title 1"/>
          <p:cNvSpPr>
            <a:spLocks noGrp="1"/>
          </p:cNvSpPr>
          <p:nvPr>
            <p:ph type="title"/>
          </p:nvPr>
        </p:nvSpPr>
        <p:spPr>
          <a:xfrm>
            <a:off x="457200" y="171450"/>
            <a:ext cx="8229600" cy="1262063"/>
          </a:xfrm>
        </p:spPr>
        <p:txBody>
          <a:bodyPr/>
          <a:lstStyle/>
          <a:p>
            <a:pPr eaLnBrk="1" hangingPunct="1"/>
            <a:r>
              <a:rPr lang="en-GB" b="1" dirty="0"/>
              <a:t>INTERPOL I-24/7</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12</a:t>
            </a:fld>
            <a:endParaRPr lang="es-ES" dirty="0"/>
          </a:p>
        </p:txBody>
      </p:sp>
    </p:spTree>
    <p:extLst>
      <p:ext uri="{BB962C8B-B14F-4D97-AF65-F5344CB8AC3E}">
        <p14:creationId xmlns:p14="http://schemas.microsoft.com/office/powerpoint/2010/main" val="3592377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descr="Rectángulo: Haga clic para editar estilos de texto maestro&#10;Segundo nivel&#10;Tercer nivel&#10;Cuarto nivel&#10;Quinto nivel"/>
          <p:cNvSpPr>
            <a:spLocks noGrp="1" noChangeArrowheads="1"/>
          </p:cNvSpPr>
          <p:nvPr>
            <p:ph type="body" idx="1"/>
          </p:nvPr>
        </p:nvSpPr>
        <p:spPr>
          <a:xfrm>
            <a:off x="457200" y="1433513"/>
            <a:ext cx="8229600" cy="5043487"/>
          </a:xfrm>
        </p:spPr>
        <p:txBody>
          <a:bodyPr/>
          <a:lstStyle/>
          <a:p>
            <a:r>
              <a:rPr lang="en-GB" sz="2400" dirty="0" err="1"/>
              <a:t>Proporcionar</a:t>
            </a:r>
            <a:r>
              <a:rPr lang="en-GB" sz="2400" dirty="0"/>
              <a:t> e intercambiar información policial y apoyo técnico y operativo</a:t>
            </a:r>
          </a:p>
          <a:p>
            <a:r>
              <a:rPr lang="en-GB" sz="2400" dirty="0"/>
              <a:t>Garantizar que la información policial típica se pueda intercambiar lo antes posible</a:t>
            </a:r>
          </a:p>
          <a:p>
            <a:pPr lvl="1"/>
            <a:r>
              <a:rPr lang="en-GB" sz="2000" dirty="0"/>
              <a:t>sospechosos de terrorismo, personas buscadas, huellas dactilares, perfiles de ADN</a:t>
            </a:r>
          </a:p>
          <a:p>
            <a:pPr lvl="1"/>
            <a:r>
              <a:rPr lang="en-GB" sz="2000" dirty="0"/>
              <a:t>documentos de viaje perdidos o robados, vehículos de motor robados, obras de arte robadas</a:t>
            </a:r>
          </a:p>
          <a:p>
            <a:pPr lvl="1"/>
            <a:r>
              <a:rPr lang="en-GB" sz="2000" dirty="0"/>
              <a:t>Otro</a:t>
            </a:r>
          </a:p>
          <a:p>
            <a:r>
              <a:rPr lang="en-GB" sz="2400" dirty="0"/>
              <a:t>No se puede usar para solicitar urgentemente</a:t>
            </a:r>
          </a:p>
          <a:p>
            <a:pPr lvl="1"/>
            <a:r>
              <a:rPr lang="en-GB" sz="2000" dirty="0"/>
              <a:t>la conservación de datos de la computadora</a:t>
            </a:r>
          </a:p>
          <a:p>
            <a:pPr lvl="1"/>
            <a:r>
              <a:rPr lang="en-GB" sz="2000" dirty="0"/>
              <a:t>la conservación de datos de tráfico</a:t>
            </a:r>
          </a:p>
          <a:p>
            <a:pPr lvl="1"/>
            <a:r>
              <a:rPr lang="en-GB" sz="2000" dirty="0"/>
              <a:t>o cualquier tipo de medida para obtener o conservar una prueba</a:t>
            </a:r>
          </a:p>
        </p:txBody>
      </p:sp>
      <p:sp>
        <p:nvSpPr>
          <p:cNvPr id="14339" name="Title 1"/>
          <p:cNvSpPr>
            <a:spLocks noGrp="1"/>
          </p:cNvSpPr>
          <p:nvPr>
            <p:ph type="title"/>
          </p:nvPr>
        </p:nvSpPr>
        <p:spPr>
          <a:xfrm>
            <a:off x="457200" y="171450"/>
            <a:ext cx="8229600" cy="1262063"/>
          </a:xfrm>
        </p:spPr>
        <p:txBody>
          <a:bodyPr/>
          <a:lstStyle/>
          <a:p>
            <a:pPr eaLnBrk="1" hangingPunct="1"/>
            <a:r>
              <a:rPr lang="en-GB" b="1" dirty="0"/>
              <a:t>INTERPOL I-24/7</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13</a:t>
            </a:fld>
            <a:endParaRPr lang="es-ES" dirty="0"/>
          </a:p>
        </p:txBody>
      </p:sp>
    </p:spTree>
    <p:extLst>
      <p:ext uri="{BB962C8B-B14F-4D97-AF65-F5344CB8AC3E}">
        <p14:creationId xmlns:p14="http://schemas.microsoft.com/office/powerpoint/2010/main" val="33818051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descr="Rectángulo: Haga clic para editar estilos de texto maestro&#10;Segundo nivel&#10;Tercer nivel&#10;Cuarto nivel&#10;Quinto nivel"/>
          <p:cNvSpPr>
            <a:spLocks noGrp="1" noChangeArrowheads="1"/>
          </p:cNvSpPr>
          <p:nvPr>
            <p:ph type="body" idx="1"/>
          </p:nvPr>
        </p:nvSpPr>
        <p:spPr/>
        <p:txBody>
          <a:bodyPr/>
          <a:lstStyle/>
          <a:p>
            <a:r>
              <a:rPr dirty="0"/>
              <a:t>La Unión Europea alentó a todos los </a:t>
            </a:r>
            <a:r>
              <a:rPr dirty="0" err="1"/>
              <a:t>Estados</a:t>
            </a:r>
            <a:r>
              <a:rPr dirty="0"/>
              <a:t> </a:t>
            </a:r>
            <a:r>
              <a:rPr lang="es-ES" dirty="0"/>
              <a:t>m</a:t>
            </a:r>
            <a:r>
              <a:rPr dirty="0" err="1"/>
              <a:t>iembros</a:t>
            </a:r>
            <a:r>
              <a:rPr dirty="0"/>
              <a:t> a ratificar el Convenio de Budapest</a:t>
            </a:r>
          </a:p>
          <a:p>
            <a:endParaRPr lang="es-ES" dirty="0">
              <a:ea typeface="ＭＳ Ｐゴシック" pitchFamily="34" charset="-128"/>
            </a:endParaRPr>
          </a:p>
          <a:p>
            <a:r>
              <a:rPr dirty="0"/>
              <a:t>Un gran número de </a:t>
            </a:r>
            <a:r>
              <a:rPr dirty="0" err="1"/>
              <a:t>Estados</a:t>
            </a:r>
            <a:r>
              <a:rPr dirty="0"/>
              <a:t> </a:t>
            </a:r>
            <a:r>
              <a:rPr lang="es-ES" dirty="0"/>
              <a:t>m</a:t>
            </a:r>
            <a:r>
              <a:rPr dirty="0" err="1"/>
              <a:t>iembros</a:t>
            </a:r>
            <a:r>
              <a:rPr dirty="0"/>
              <a:t> ratificaron el Convenio </a:t>
            </a:r>
          </a:p>
          <a:p>
            <a:pPr lvl="1"/>
            <a:r>
              <a:rPr dirty="0"/>
              <a:t> todos ellos firmaron </a:t>
            </a:r>
          </a:p>
        </p:txBody>
      </p:sp>
      <p:sp>
        <p:nvSpPr>
          <p:cNvPr id="15363" name="Title 1"/>
          <p:cNvSpPr>
            <a:spLocks noGrp="1"/>
          </p:cNvSpPr>
          <p:nvPr>
            <p:ph type="title"/>
          </p:nvPr>
        </p:nvSpPr>
        <p:spPr>
          <a:xfrm>
            <a:off x="457200" y="274638"/>
            <a:ext cx="8229600" cy="773112"/>
          </a:xfrm>
        </p:spPr>
        <p:txBody>
          <a:bodyPr/>
          <a:lstStyle/>
          <a:p>
            <a:pPr eaLnBrk="1" hangingPunct="1"/>
            <a:r>
              <a:rPr lang="en-GB" b="1"/>
              <a:t>Unión Europea</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14</a:t>
            </a:fld>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descr="Rectángulo: Haga clic para editar estilos de texto maestro&#10;Segundo nivel&#10;Tercer nivel&#10;Cuarto nivel&#10;Quinto nivel"/>
          <p:cNvSpPr>
            <a:spLocks noGrp="1" noChangeArrowheads="1"/>
          </p:cNvSpPr>
          <p:nvPr>
            <p:ph type="body" idx="1"/>
          </p:nvPr>
        </p:nvSpPr>
        <p:spPr>
          <a:xfrm>
            <a:off x="457200" y="2000250"/>
            <a:ext cx="8229600" cy="4525963"/>
          </a:xfrm>
        </p:spPr>
        <p:txBody>
          <a:bodyPr/>
          <a:lstStyle/>
          <a:p>
            <a:r>
              <a:rPr lang="en-GB" sz="2800" dirty="0"/>
              <a:t>Decisión marco del Consejo 2005/222/JAI de 24 de febrero de 2005 (Diario Oficial de la Unión Europea L 69/67, de 16.3.2005) sobre ataques contra los sistemas de información</a:t>
            </a:r>
          </a:p>
          <a:p>
            <a:r>
              <a:rPr lang="en-GB" sz="2800" dirty="0"/>
              <a:t>El </a:t>
            </a:r>
            <a:r>
              <a:rPr lang="en-GB" sz="2800" dirty="0" err="1"/>
              <a:t>artículo</a:t>
            </a:r>
            <a:r>
              <a:rPr lang="en-GB" sz="2800" dirty="0"/>
              <a:t> 11. 1 de la Decisión marco establece que todos los Estados miembros de la Unión </a:t>
            </a:r>
            <a:r>
              <a:rPr lang="en-GB" sz="2800" dirty="0" err="1"/>
              <a:t>Europea</a:t>
            </a:r>
            <a:r>
              <a:rPr lang="en-GB" sz="2800" dirty="0"/>
              <a:t> </a:t>
            </a:r>
            <a:r>
              <a:rPr lang="en-GB" altLang="ja-JP" sz="2800" i="1" dirty="0"/>
              <a:t>"</a:t>
            </a:r>
            <a:r>
              <a:rPr lang="es-ES" sz="2800" i="1" dirty="0"/>
              <a:t>procurarán hacer uso de la red existente de puntos de contacto operativos disponibles las 24 horas del día todos los días de la semana</a:t>
            </a:r>
            <a:r>
              <a:rPr lang="en-GB" altLang="ja-JP" sz="2800" i="1" dirty="0"/>
              <a:t>"</a:t>
            </a:r>
            <a:endParaRPr lang="es-ES" sz="2800" dirty="0">
              <a:ea typeface="ＭＳ Ｐゴシック" pitchFamily="34" charset="-128"/>
            </a:endParaRPr>
          </a:p>
        </p:txBody>
      </p:sp>
      <p:sp>
        <p:nvSpPr>
          <p:cNvPr id="16387" name="Title 1"/>
          <p:cNvSpPr>
            <a:spLocks noGrp="1"/>
          </p:cNvSpPr>
          <p:nvPr>
            <p:ph type="title"/>
          </p:nvPr>
        </p:nvSpPr>
        <p:spPr>
          <a:xfrm>
            <a:off x="457200" y="487363"/>
            <a:ext cx="8229600" cy="1079500"/>
          </a:xfrm>
        </p:spPr>
        <p:txBody>
          <a:bodyPr/>
          <a:lstStyle/>
          <a:p>
            <a:pPr eaLnBrk="1" hangingPunct="1"/>
            <a:r>
              <a:rPr lang="en-GB" b="1" dirty="0"/>
              <a:t>Unión Europea</a:t>
            </a:r>
            <a:br/>
            <a:r>
              <a:rPr lang="en-GB" b="1" dirty="0"/>
              <a:t>Red de puntos de contacto de la Unión Europea 24/7</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15</a:t>
            </a:fld>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descr="Rectángulo: Haga clic para editar estilos de texto maestro&#10;Segundo nivel&#10;Tercer nivel&#10;Cuarto nivel&#10;Quinto nivel"/>
          <p:cNvSpPr>
            <a:spLocks noGrp="1" noChangeArrowheads="1"/>
          </p:cNvSpPr>
          <p:nvPr>
            <p:ph type="body" idx="1"/>
          </p:nvPr>
        </p:nvSpPr>
        <p:spPr/>
        <p:txBody>
          <a:bodyPr/>
          <a:lstStyle/>
          <a:p>
            <a:r>
              <a:rPr dirty="0"/>
              <a:t>Agencia de la Unión Europea</a:t>
            </a:r>
          </a:p>
          <a:p>
            <a:pPr lvl="1"/>
            <a:r>
              <a:rPr dirty="0"/>
              <a:t>Papel </a:t>
            </a:r>
          </a:p>
          <a:p>
            <a:pPr lvl="2"/>
            <a:r>
              <a:rPr dirty="0"/>
              <a:t>Mejorar la eficacia de la cooperación entre las autoridades encargadas de hacer cumplir la ley de cada Estado miembro de la Unión Europea</a:t>
            </a:r>
          </a:p>
          <a:p>
            <a:pPr lvl="2"/>
            <a:r>
              <a:rPr dirty="0"/>
              <a:t>En funcionamiento desde 1999</a:t>
            </a:r>
          </a:p>
          <a:p>
            <a:pPr lvl="3"/>
            <a:r>
              <a:rPr lang="en-GB" sz="2400" dirty="0"/>
              <a:t>facilitar el análisis de información criminal</a:t>
            </a:r>
          </a:p>
          <a:p>
            <a:pPr lvl="3"/>
            <a:r>
              <a:rPr lang="en-GB" sz="2400" dirty="0"/>
              <a:t>intercambio de datos entre los Estados miembros </a:t>
            </a:r>
          </a:p>
          <a:p>
            <a:pPr lvl="1"/>
            <a:r>
              <a:rPr dirty="0"/>
              <a:t> </a:t>
            </a:r>
            <a:r>
              <a:rPr lang="en-GB" sz="3200" dirty="0"/>
              <a:t>Centro Europeo de Ciberdelincuencia, EC3 (abierto en enero de 2013)</a:t>
            </a:r>
          </a:p>
        </p:txBody>
      </p:sp>
      <p:sp>
        <p:nvSpPr>
          <p:cNvPr id="17411" name="Title 1"/>
          <p:cNvSpPr>
            <a:spLocks noGrp="1"/>
          </p:cNvSpPr>
          <p:nvPr>
            <p:ph type="title"/>
          </p:nvPr>
        </p:nvSpPr>
        <p:spPr>
          <a:xfrm>
            <a:off x="457200" y="274638"/>
            <a:ext cx="8229600" cy="773112"/>
          </a:xfrm>
        </p:spPr>
        <p:txBody>
          <a:bodyPr/>
          <a:lstStyle/>
          <a:p>
            <a:pPr eaLnBrk="1" hangingPunct="1"/>
            <a:r>
              <a:rPr lang="en-GB" b="1"/>
              <a:t>Europol</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16</a:t>
            </a:fld>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p:cNvSpPr>
          <p:nvPr>
            <p:ph type="body" idx="1"/>
          </p:nvPr>
        </p:nvSpPr>
        <p:spPr>
          <a:xfrm>
            <a:off x="457200" y="1431925"/>
            <a:ext cx="8229600" cy="5281613"/>
          </a:xfrm>
        </p:spPr>
        <p:txBody>
          <a:bodyPr/>
          <a:lstStyle/>
          <a:p>
            <a:r>
              <a:rPr lang="en-GB" sz="2800" dirty="0"/>
              <a:t>Cooperación en la lucha contra el delito</a:t>
            </a:r>
          </a:p>
          <a:p>
            <a:r>
              <a:rPr lang="en-GB" sz="2800" dirty="0"/>
              <a:t>Objetivo de coordinar las actividades llevadas a cabo por las autoridades nacionales responsables del enjuiciamiento y la investigación</a:t>
            </a:r>
          </a:p>
          <a:p>
            <a:pPr>
              <a:buFont typeface="Arial" pitchFamily="34" charset="0"/>
              <a:buNone/>
            </a:pPr>
            <a:endParaRPr lang="es-ES" sz="2800" dirty="0">
              <a:ea typeface="ＭＳ Ｐゴシック" pitchFamily="34" charset="-128"/>
            </a:endParaRPr>
          </a:p>
          <a:p>
            <a:pPr>
              <a:buFont typeface="Arial" pitchFamily="34" charset="0"/>
              <a:buNone/>
            </a:pPr>
            <a:r>
              <a:rPr lang="en-GB" sz="2800" dirty="0"/>
              <a:t>Eurojust tiene competencia para:</a:t>
            </a:r>
          </a:p>
          <a:p>
            <a:r>
              <a:rPr lang="en-GB" sz="2800" dirty="0"/>
              <a:t>Promover la coordinación entre las autoridades competentes de los distintos Estados miembros</a:t>
            </a:r>
          </a:p>
          <a:p>
            <a:r>
              <a:rPr lang="en-GB" sz="2800" dirty="0"/>
              <a:t>Facilitar la implementación de la asistencia legal mutua internacional y de las solicitudes de extradición</a:t>
            </a:r>
            <a:endParaRPr lang="es-ES" sz="2800" dirty="0">
              <a:ea typeface="ＭＳ Ｐゴシック" pitchFamily="34" charset="-128"/>
            </a:endParaRPr>
          </a:p>
        </p:txBody>
      </p:sp>
      <p:sp>
        <p:nvSpPr>
          <p:cNvPr id="18435" name="Title 1"/>
          <p:cNvSpPr>
            <a:spLocks noGrp="1"/>
          </p:cNvSpPr>
          <p:nvPr>
            <p:ph type="title"/>
          </p:nvPr>
        </p:nvSpPr>
        <p:spPr>
          <a:xfrm>
            <a:off x="457200" y="274638"/>
            <a:ext cx="8229600" cy="773112"/>
          </a:xfrm>
        </p:spPr>
        <p:txBody>
          <a:bodyPr/>
          <a:lstStyle/>
          <a:p>
            <a:pPr eaLnBrk="1" hangingPunct="1"/>
            <a:r>
              <a:rPr lang="en-GB" b="1"/>
              <a:t>Eurojust</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17</a:t>
            </a:fld>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p:cNvSpPr>
          <p:nvPr>
            <p:ph type="body" idx="1"/>
          </p:nvPr>
        </p:nvSpPr>
        <p:spPr>
          <a:xfrm>
            <a:off x="593725" y="2017713"/>
            <a:ext cx="8093075" cy="4459287"/>
          </a:xfrm>
        </p:spPr>
        <p:txBody>
          <a:bodyPr/>
          <a:lstStyle/>
          <a:p>
            <a:r>
              <a:rPr dirty="0"/>
              <a:t>Una red de puntos de contacto judiciales </a:t>
            </a:r>
          </a:p>
          <a:p>
            <a:pPr lvl="1"/>
            <a:r>
              <a:rPr dirty="0"/>
              <a:t>Atlas</a:t>
            </a:r>
          </a:p>
          <a:p>
            <a:pPr lvl="2"/>
            <a:r>
              <a:rPr dirty="0"/>
              <a:t>permite a los profesionales identificar inmediatamente a la autoridad local competente en cada Estado miembro para recibir y ejecutar una solicitud de asistencia judicial recíproca</a:t>
            </a:r>
            <a:endParaRPr lang="es-ES" b="1" dirty="0">
              <a:ea typeface="ＭＳ Ｐゴシック" pitchFamily="34" charset="-128"/>
            </a:endParaRPr>
          </a:p>
          <a:p>
            <a:r>
              <a:rPr dirty="0"/>
              <a:t>Los puntos de contacto son</a:t>
            </a:r>
          </a:p>
          <a:p>
            <a:pPr lvl="1"/>
            <a:r>
              <a:rPr dirty="0"/>
              <a:t>un intermediario activo con la tarea de facilitar la cooperación judicial entre los Estados miembros</a:t>
            </a:r>
          </a:p>
        </p:txBody>
      </p:sp>
      <p:sp>
        <p:nvSpPr>
          <p:cNvPr id="19459" name="Title 1"/>
          <p:cNvSpPr>
            <a:spLocks noGrp="1"/>
          </p:cNvSpPr>
          <p:nvPr>
            <p:ph type="title"/>
          </p:nvPr>
        </p:nvSpPr>
        <p:spPr>
          <a:xfrm>
            <a:off x="457200" y="274638"/>
            <a:ext cx="8229600" cy="1230312"/>
          </a:xfrm>
        </p:spPr>
        <p:txBody>
          <a:bodyPr/>
          <a:lstStyle/>
          <a:p>
            <a:pPr eaLnBrk="1" hangingPunct="1"/>
            <a:r>
              <a:rPr lang="en-GB" b="1" dirty="0"/>
              <a:t>Red Judicial Europea</a:t>
            </a:r>
            <a:br/>
            <a:r>
              <a:rPr lang="en-GB" b="1" dirty="0"/>
              <a:t>en Asuntos Penales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18</a:t>
            </a:fld>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descr="Rectángulo: Haga clic para editar estilos de texto maestro&#10;Segundo nivel&#10;Tercer nivel&#10;Cuarto nivel&#10;Quinto nivel"/>
          <p:cNvSpPr>
            <a:spLocks noGrp="1" noChangeArrowheads="1"/>
          </p:cNvSpPr>
          <p:nvPr>
            <p:ph type="body" idx="1"/>
          </p:nvPr>
        </p:nvSpPr>
        <p:spPr>
          <a:xfrm>
            <a:off x="457200" y="1341438"/>
            <a:ext cx="8229600" cy="5168900"/>
          </a:xfrm>
        </p:spPr>
        <p:txBody>
          <a:bodyPr/>
          <a:lstStyle/>
          <a:p>
            <a:pPr>
              <a:lnSpc>
                <a:spcPct val="90000"/>
              </a:lnSpc>
              <a:buFont typeface="Wingdings" pitchFamily="2" charset="2"/>
              <a:buNone/>
            </a:pPr>
            <a:r>
              <a:rPr lang="en-GB" b="1" i="1" dirty="0"/>
              <a:t>Convenio Europea de 1959 </a:t>
            </a:r>
          </a:p>
          <a:p>
            <a:pPr>
              <a:lnSpc>
                <a:spcPct val="90000"/>
              </a:lnSpc>
              <a:buFont typeface="Wingdings" pitchFamily="2" charset="2"/>
              <a:buNone/>
            </a:pPr>
            <a:r>
              <a:rPr lang="en-GB" b="1" i="1" dirty="0"/>
              <a:t>sobre asistencia mutua en asuntos penales</a:t>
            </a:r>
            <a:endParaRPr lang="es-ES" i="1" dirty="0">
              <a:ea typeface="ＭＳ Ｐゴシック" pitchFamily="34" charset="-128"/>
            </a:endParaRPr>
          </a:p>
          <a:p>
            <a:pPr>
              <a:lnSpc>
                <a:spcPct val="90000"/>
              </a:lnSpc>
            </a:pPr>
            <a:r>
              <a:rPr dirty="0"/>
              <a:t>Es el telón de fondo del Convenio </a:t>
            </a:r>
          </a:p>
          <a:p>
            <a:pPr>
              <a:lnSpc>
                <a:spcPct val="90000"/>
              </a:lnSpc>
            </a:pPr>
            <a:r>
              <a:rPr dirty="0"/>
              <a:t>de Budapest </a:t>
            </a:r>
            <a:endParaRPr lang="es-ES" dirty="0">
              <a:ea typeface="ＭＳ Ｐゴシック" pitchFamily="34" charset="-128"/>
            </a:endParaRPr>
          </a:p>
          <a:p>
            <a:pPr>
              <a:lnSpc>
                <a:spcPct val="90000"/>
              </a:lnSpc>
            </a:pPr>
            <a:r>
              <a:rPr dirty="0"/>
              <a:t>Todos los Estados miembros del Consejo de Europa lo ratificaron</a:t>
            </a:r>
          </a:p>
          <a:p>
            <a:pPr>
              <a:lnSpc>
                <a:spcPct val="90000"/>
              </a:lnSpc>
            </a:pPr>
            <a:r>
              <a:rPr dirty="0"/>
              <a:t>De todas las Partes del Convenio de Budapest, la única Parte no miembro del Convenio de 1959 son los Estados Unidos de América.</a:t>
            </a:r>
          </a:p>
        </p:txBody>
      </p:sp>
      <p:sp>
        <p:nvSpPr>
          <p:cNvPr id="20483" name="Title 1"/>
          <p:cNvSpPr>
            <a:spLocks noGrp="1"/>
          </p:cNvSpPr>
          <p:nvPr>
            <p:ph type="title"/>
          </p:nvPr>
        </p:nvSpPr>
        <p:spPr>
          <a:xfrm>
            <a:off x="457200" y="274638"/>
            <a:ext cx="8229600" cy="773112"/>
          </a:xfrm>
        </p:spPr>
        <p:txBody>
          <a:bodyPr/>
          <a:lstStyle/>
          <a:p>
            <a:pPr eaLnBrk="1" hangingPunct="1"/>
            <a:r>
              <a:rPr lang="en-GB" b="1"/>
              <a:t>Consejo Europeo</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19</a:t>
            </a:fld>
            <a:endParaRPr lang="es-ES" dirty="0"/>
          </a:p>
        </p:txBody>
      </p:sp>
    </p:spTree>
    <p:extLst>
      <p:ext uri="{BB962C8B-B14F-4D97-AF65-F5344CB8AC3E}">
        <p14:creationId xmlns:p14="http://schemas.microsoft.com/office/powerpoint/2010/main" val="1857359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54062"/>
          </a:xfrm>
        </p:spPr>
        <p:txBody>
          <a:bodyPr/>
          <a:lstStyle/>
          <a:p>
            <a:pPr eaLnBrk="1" hangingPunct="1"/>
            <a:r>
              <a:rPr lang="en-GB" b="1"/>
              <a:t>Agenda</a:t>
            </a:r>
          </a:p>
        </p:txBody>
      </p:sp>
      <p:sp>
        <p:nvSpPr>
          <p:cNvPr id="3075" name="Content Placeholder 2"/>
          <p:cNvSpPr>
            <a:spLocks noGrp="1"/>
          </p:cNvSpPr>
          <p:nvPr>
            <p:ph idx="1"/>
          </p:nvPr>
        </p:nvSpPr>
        <p:spPr>
          <a:xfrm>
            <a:off x="457200" y="1028700"/>
            <a:ext cx="8513763" cy="5494338"/>
          </a:xfrm>
        </p:spPr>
        <p:txBody>
          <a:bodyPr/>
          <a:lstStyle/>
          <a:p>
            <a:pPr eaLnBrk="1" hangingPunct="1">
              <a:lnSpc>
                <a:spcPct val="80000"/>
              </a:lnSpc>
            </a:pPr>
            <a:r>
              <a:rPr lang="en-GB" sz="2600" b="1" dirty="0"/>
              <a:t>Parte uno</a:t>
            </a:r>
          </a:p>
          <a:p>
            <a:pPr marL="0" indent="0" eaLnBrk="1" hangingPunct="1">
              <a:lnSpc>
                <a:spcPct val="80000"/>
              </a:lnSpc>
              <a:buNone/>
            </a:pPr>
            <a:r>
              <a:rPr lang="en-US" dirty="0"/>
              <a:t>	</a:t>
            </a:r>
            <a:r>
              <a:rPr lang="en-GB" sz="2600" dirty="0"/>
              <a:t>La dimensión internacional de la ciberdelincuencia</a:t>
            </a:r>
          </a:p>
          <a:p>
            <a:pPr eaLnBrk="1" hangingPunct="1">
              <a:lnSpc>
                <a:spcPct val="80000"/>
              </a:lnSpc>
            </a:pPr>
            <a:r>
              <a:rPr lang="en-GB" sz="2600" b="1" dirty="0"/>
              <a:t>Parte dos</a:t>
            </a:r>
          </a:p>
          <a:p>
            <a:pPr marL="0" indent="0" eaLnBrk="1" hangingPunct="1">
              <a:lnSpc>
                <a:spcPct val="80000"/>
              </a:lnSpc>
              <a:buNone/>
            </a:pPr>
            <a:r>
              <a:rPr lang="en-US" sz="2600" dirty="0"/>
              <a:t>	</a:t>
            </a:r>
            <a:r>
              <a:rPr lang="en-GB" sz="2600" dirty="0"/>
              <a:t>Respuesta internacional a la ciberdelincuencia</a:t>
            </a:r>
          </a:p>
          <a:p>
            <a:pPr eaLnBrk="1" hangingPunct="1">
              <a:lnSpc>
                <a:spcPct val="80000"/>
              </a:lnSpc>
            </a:pPr>
            <a:r>
              <a:rPr lang="en-GB" sz="2600" b="1" dirty="0"/>
              <a:t>Parte tres</a:t>
            </a:r>
          </a:p>
          <a:p>
            <a:pPr marL="0" indent="0" eaLnBrk="1" hangingPunct="1">
              <a:lnSpc>
                <a:spcPct val="80000"/>
              </a:lnSpc>
              <a:buNone/>
            </a:pPr>
            <a:r>
              <a:rPr lang="en-US" sz="2600" dirty="0"/>
              <a:t>	</a:t>
            </a:r>
            <a:r>
              <a:rPr lang="en-GB" sz="2600" dirty="0"/>
              <a:t>Respuesta internacional a la ciberdelincuencia: Convenio de Budapest sobre la ciberdelincuencia</a:t>
            </a:r>
          </a:p>
          <a:p>
            <a:pPr eaLnBrk="1" hangingPunct="1">
              <a:lnSpc>
                <a:spcPct val="80000"/>
              </a:lnSpc>
            </a:pPr>
            <a:r>
              <a:rPr lang="en-GB" sz="2600" b="1" dirty="0"/>
              <a:t>Parte cuatro</a:t>
            </a:r>
          </a:p>
          <a:p>
            <a:pPr marL="0" indent="0" eaLnBrk="1" hangingPunct="1">
              <a:lnSpc>
                <a:spcPct val="80000"/>
              </a:lnSpc>
              <a:buNone/>
            </a:pPr>
            <a:r>
              <a:rPr lang="en-US" sz="2600" dirty="0"/>
              <a:t>	</a:t>
            </a:r>
            <a:r>
              <a:rPr lang="en-GB" sz="2600" dirty="0"/>
              <a:t>Convenio de Budapest: herramientas de cooperación internacional</a:t>
            </a:r>
          </a:p>
          <a:p>
            <a:pPr eaLnBrk="1" hangingPunct="1">
              <a:lnSpc>
                <a:spcPct val="80000"/>
              </a:lnSpc>
            </a:pPr>
            <a:r>
              <a:rPr lang="en-GB" sz="2600" b="1" dirty="0"/>
              <a:t>Parte cinco</a:t>
            </a:r>
          </a:p>
          <a:p>
            <a:pPr marL="0" indent="0" eaLnBrk="1" hangingPunct="1">
              <a:lnSpc>
                <a:spcPct val="80000"/>
              </a:lnSpc>
              <a:buNone/>
            </a:pPr>
            <a:r>
              <a:rPr lang="en-US" sz="2600" dirty="0"/>
              <a:t>	</a:t>
            </a:r>
            <a:r>
              <a:rPr lang="en-GB" sz="2600" dirty="0"/>
              <a:t>Algunos problemas prácticos relacionados con las investigaciones internacionales sobre ciberdelincuencia</a:t>
            </a:r>
            <a:endParaRPr lang="es-ES" sz="2600" dirty="0">
              <a:ea typeface="ＭＳ Ｐゴシック" pitchFamily="34" charset="-128"/>
            </a:endParaRPr>
          </a:p>
          <a:p>
            <a:pPr eaLnBrk="1" hangingPunct="1">
              <a:lnSpc>
                <a:spcPct val="80000"/>
              </a:lnSpc>
            </a:pPr>
            <a:r>
              <a:rPr lang="en-GB" sz="2600" b="1" dirty="0"/>
              <a:t>Parte Seis</a:t>
            </a:r>
          </a:p>
          <a:p>
            <a:pPr marL="0" indent="0" eaLnBrk="1" hangingPunct="1">
              <a:lnSpc>
                <a:spcPct val="80000"/>
              </a:lnSpc>
              <a:buNone/>
            </a:pPr>
            <a:r>
              <a:rPr lang="en-US" sz="2600" dirty="0"/>
              <a:t>	</a:t>
            </a:r>
            <a:r>
              <a:rPr lang="en-GB" sz="2600" dirty="0"/>
              <a:t>Resumen</a:t>
            </a:r>
            <a:endParaRPr lang="es-ES" sz="2600" dirty="0">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dirty="0"/>
              <a:t>!</a:t>
            </a:r>
            <a:fld id="{0E62E50F-F83A-42AC-8BE7-462956D58F63}" type="slidenum">
              <a:rPr lang="en-US" smtClean="0"/>
              <a:pPr>
                <a:defRPr/>
              </a:pPr>
              <a:t>2</a:t>
            </a:fld>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3"/>
          <p:cNvSpPr>
            <a:spLocks noGrp="1"/>
          </p:cNvSpPr>
          <p:nvPr>
            <p:ph type="body" idx="1"/>
          </p:nvPr>
        </p:nvSpPr>
        <p:spPr>
          <a:xfrm>
            <a:off x="457200" y="1201738"/>
            <a:ext cx="8229600" cy="4924425"/>
          </a:xfrm>
        </p:spPr>
        <p:txBody>
          <a:bodyPr/>
          <a:lstStyle/>
          <a:p>
            <a:pPr eaLnBrk="1" hangingPunct="1"/>
            <a:r>
              <a:rPr lang="en-GB" altLang="en-US"/>
              <a:t>Resoluciones sobre la </a:t>
            </a:r>
            <a:r>
              <a:rPr lang="en-GB" altLang="en-US" i="1"/>
              <a:t>lucha contra el uso indebido delictivo de las tecnologías de la información</a:t>
            </a:r>
            <a:r>
              <a:rPr lang="en-GB" altLang="en-US"/>
              <a:t> (Resoluciones 55/63 y 56/121)</a:t>
            </a:r>
          </a:p>
          <a:p>
            <a:pPr lvl="1" eaLnBrk="1" hangingPunct="1"/>
            <a:r>
              <a:rPr lang="en-GB" altLang="en-US"/>
              <a:t>la necesidad de garantizar que cada Estado adopte una ley adecuada sobre ciberdelincuencia, para eliminar los </a:t>
            </a:r>
            <a:r>
              <a:rPr lang="en-GB" altLang="en-US" i="1"/>
              <a:t>paraísos penales</a:t>
            </a:r>
          </a:p>
          <a:p>
            <a:pPr lvl="1" eaLnBrk="1" hangingPunct="1"/>
            <a:r>
              <a:rPr lang="en-GB" altLang="en-US"/>
              <a:t>la necesidad de intercambio de información, de cooperación y coordinación entre todos los Estados en relación con alguna investigación penal concreta sobre casos internacionales de uso indebido de las tecnologías de la información con fines delictivos.</a:t>
            </a:r>
          </a:p>
          <a:p>
            <a:pPr eaLnBrk="1" hangingPunct="1"/>
            <a:endParaRPr lang="es-ES" altLang="en-US"/>
          </a:p>
        </p:txBody>
      </p:sp>
      <p:sp>
        <p:nvSpPr>
          <p:cNvPr id="223235" name="Title 1"/>
          <p:cNvSpPr>
            <a:spLocks noGrp="1"/>
          </p:cNvSpPr>
          <p:nvPr>
            <p:ph type="title"/>
          </p:nvPr>
        </p:nvSpPr>
        <p:spPr>
          <a:xfrm>
            <a:off x="457200" y="182563"/>
            <a:ext cx="8229600" cy="774700"/>
          </a:xfrm>
        </p:spPr>
        <p:txBody>
          <a:bodyPr/>
          <a:lstStyle/>
          <a:p>
            <a:r>
              <a:rPr lang="en-GB" altLang="en-US" sz="3600" b="1" dirty="0"/>
              <a:t>Asamblea General de las Naciones Unidas</a:t>
            </a:r>
            <a:endParaRPr lang="es-ES" altLang="en-US" sz="3600" b="1" dirty="0"/>
          </a:p>
        </p:txBody>
      </p:sp>
      <p:sp>
        <p:nvSpPr>
          <p:cNvPr id="5" name="Slide Number Placeholder 1"/>
          <p:cNvSpPr>
            <a:spLocks noGrp="1"/>
          </p:cNvSpPr>
          <p:nvPr>
            <p:ph type="sldNum" sz="quarter" idx="12"/>
          </p:nvPr>
        </p:nvSpPr>
        <p:spPr>
          <a:xfrm>
            <a:off x="6553200" y="6356350"/>
            <a:ext cx="2133600" cy="365125"/>
          </a:xfrm>
        </p:spPr>
        <p:txBody>
          <a:bodyPr/>
          <a:lstStyle/>
          <a:p>
            <a:pPr>
              <a:defRPr/>
            </a:pPr>
            <a:fld id="{0E62E50F-F83A-42AC-8BE7-462956D58F63}" type="slidenum">
              <a:rPr lang="en-US" smtClean="0"/>
              <a:pPr>
                <a:defRPr/>
              </a:pPr>
              <a:t>20</a:t>
            </a:fld>
            <a:endParaRPr lang="es-ES" dirty="0"/>
          </a:p>
        </p:txBody>
      </p:sp>
    </p:spTree>
    <p:extLst>
      <p:ext uri="{BB962C8B-B14F-4D97-AF65-F5344CB8AC3E}">
        <p14:creationId xmlns:p14="http://schemas.microsoft.com/office/powerpoint/2010/main" val="25642414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p:cNvSpPr>
          <p:nvPr>
            <p:ph type="body" idx="1"/>
          </p:nvPr>
        </p:nvSpPr>
        <p:spPr>
          <a:xfrm>
            <a:off x="457200" y="1320800"/>
            <a:ext cx="8229600" cy="4525963"/>
          </a:xfrm>
        </p:spPr>
        <p:txBody>
          <a:bodyPr/>
          <a:lstStyle/>
          <a:p>
            <a:pPr eaLnBrk="1" hangingPunct="1">
              <a:lnSpc>
                <a:spcPct val="90000"/>
              </a:lnSpc>
              <a:buFont typeface="Arial" charset="0"/>
              <a:buChar char="•"/>
              <a:defRPr/>
            </a:pPr>
            <a:r>
              <a:rPr lang="en-GB" sz="2800" dirty="0">
                <a:latin typeface="+mj-lt"/>
              </a:rPr>
              <a:t>Opciones más proactivas</a:t>
            </a:r>
          </a:p>
          <a:p>
            <a:pPr eaLnBrk="1" hangingPunct="1">
              <a:lnSpc>
                <a:spcPct val="90000"/>
              </a:lnSpc>
              <a:buFont typeface="Arial" charset="0"/>
              <a:buChar char="•"/>
              <a:defRPr/>
            </a:pPr>
            <a:endParaRPr lang="es-ES" sz="2800" dirty="0">
              <a:latin typeface="+mj-lt"/>
              <a:ea typeface="+mn-ea"/>
              <a:cs typeface="+mn-cs"/>
            </a:endParaRPr>
          </a:p>
          <a:p>
            <a:pPr eaLnBrk="1" hangingPunct="1">
              <a:lnSpc>
                <a:spcPct val="90000"/>
              </a:lnSpc>
              <a:buFont typeface="Arial" charset="0"/>
              <a:buChar char="•"/>
              <a:defRPr/>
            </a:pPr>
            <a:r>
              <a:rPr lang="en-GB" sz="2800" dirty="0">
                <a:latin typeface="+mj-lt"/>
              </a:rPr>
              <a:t>El G8 creó una red de puntos de contacto</a:t>
            </a:r>
          </a:p>
          <a:p>
            <a:pPr lvl="1" eaLnBrk="1" hangingPunct="1">
              <a:lnSpc>
                <a:spcPct val="90000"/>
              </a:lnSpc>
              <a:buFont typeface="Arial" charset="0"/>
              <a:buChar char="–"/>
              <a:defRPr/>
            </a:pPr>
            <a:r>
              <a:rPr lang="en-GB" dirty="0">
                <a:latin typeface="+mj-lt"/>
              </a:rPr>
              <a:t>se convirtió en una referencia en el escenario de cooperación internacional</a:t>
            </a:r>
          </a:p>
          <a:p>
            <a:pPr lvl="1" eaLnBrk="1" hangingPunct="1">
              <a:lnSpc>
                <a:spcPct val="90000"/>
              </a:lnSpc>
              <a:buFont typeface="Arial" charset="0"/>
              <a:buChar char="–"/>
              <a:defRPr/>
            </a:pPr>
            <a:r>
              <a:rPr lang="en-GB" dirty="0">
                <a:latin typeface="+mj-lt"/>
              </a:rPr>
              <a:t>un directorio de nombres que se puede obtener y facilitar la acción inmediata cuando sea necesario</a:t>
            </a:r>
          </a:p>
          <a:p>
            <a:pPr eaLnBrk="1" hangingPunct="1">
              <a:lnSpc>
                <a:spcPct val="90000"/>
              </a:lnSpc>
              <a:buFont typeface="Arial" charset="0"/>
              <a:buChar char="•"/>
              <a:defRPr/>
            </a:pPr>
            <a:endParaRPr lang="es-ES" sz="2800" dirty="0">
              <a:latin typeface="+mj-lt"/>
              <a:ea typeface="+mn-ea"/>
              <a:cs typeface="+mn-cs"/>
            </a:endParaRPr>
          </a:p>
        </p:txBody>
      </p:sp>
      <p:sp>
        <p:nvSpPr>
          <p:cNvPr id="231427" name="Title 1"/>
          <p:cNvSpPr>
            <a:spLocks noGrp="1"/>
          </p:cNvSpPr>
          <p:nvPr>
            <p:ph type="title"/>
          </p:nvPr>
        </p:nvSpPr>
        <p:spPr>
          <a:xfrm>
            <a:off x="457200" y="182563"/>
            <a:ext cx="8229600" cy="1003300"/>
          </a:xfrm>
        </p:spPr>
        <p:txBody>
          <a:bodyPr/>
          <a:lstStyle/>
          <a:p>
            <a:pPr eaLnBrk="1" hangingPunct="1"/>
            <a:r>
              <a:rPr lang="en-GB" altLang="en-US" sz="3600" b="1" dirty="0"/>
              <a:t>Subgrupo de delincuencia de alta tecnología del G8</a:t>
            </a:r>
          </a:p>
        </p:txBody>
      </p:sp>
      <p:sp>
        <p:nvSpPr>
          <p:cNvPr id="5" name="Slide Number Placeholder 1"/>
          <p:cNvSpPr>
            <a:spLocks noGrp="1"/>
          </p:cNvSpPr>
          <p:nvPr>
            <p:ph type="sldNum" sz="quarter" idx="12"/>
          </p:nvPr>
        </p:nvSpPr>
        <p:spPr>
          <a:xfrm>
            <a:off x="6553200" y="6356350"/>
            <a:ext cx="2133600" cy="365125"/>
          </a:xfrm>
        </p:spPr>
        <p:txBody>
          <a:bodyPr/>
          <a:lstStyle/>
          <a:p>
            <a:pPr>
              <a:defRPr/>
            </a:pPr>
            <a:fld id="{0E62E50F-F83A-42AC-8BE7-462956D58F63}" type="slidenum">
              <a:rPr lang="en-US" smtClean="0"/>
              <a:pPr>
                <a:defRPr/>
              </a:pPr>
              <a:t>21</a:t>
            </a:fld>
            <a:endParaRPr lang="es-ES" dirty="0"/>
          </a:p>
        </p:txBody>
      </p:sp>
    </p:spTree>
    <p:extLst>
      <p:ext uri="{BB962C8B-B14F-4D97-AF65-F5344CB8AC3E}">
        <p14:creationId xmlns:p14="http://schemas.microsoft.com/office/powerpoint/2010/main" val="1336320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3"/>
          <p:cNvSpPr>
            <a:spLocks noGrp="1"/>
          </p:cNvSpPr>
          <p:nvPr>
            <p:ph type="body" idx="1"/>
          </p:nvPr>
        </p:nvSpPr>
        <p:spPr/>
        <p:txBody>
          <a:bodyPr/>
          <a:lstStyle/>
          <a:p>
            <a:pPr eaLnBrk="1" hangingPunct="1">
              <a:lnSpc>
                <a:spcPct val="90000"/>
              </a:lnSpc>
            </a:pPr>
            <a:r>
              <a:rPr lang="en-GB" altLang="en-US"/>
              <a:t>Decisión n.º 7/06 </a:t>
            </a:r>
          </a:p>
          <a:p>
            <a:pPr lvl="1" eaLnBrk="1" hangingPunct="1">
              <a:lnSpc>
                <a:spcPct val="90000"/>
              </a:lnSpc>
            </a:pPr>
            <a:r>
              <a:rPr lang="en-GB" altLang="en-US"/>
              <a:t>los Estados participantes deberían considerar convertirse en parte del Convenio de Budapest</a:t>
            </a:r>
          </a:p>
          <a:p>
            <a:pPr lvl="1" eaLnBrk="1" hangingPunct="1">
              <a:lnSpc>
                <a:spcPct val="90000"/>
              </a:lnSpc>
            </a:pPr>
            <a:r>
              <a:rPr lang="en-GB" altLang="en-US"/>
              <a:t>los Estados participantes deberían unirse a la Red de delitos informáticos 24/7 del G8 </a:t>
            </a:r>
          </a:p>
          <a:p>
            <a:pPr lvl="2" eaLnBrk="1" hangingPunct="1">
              <a:lnSpc>
                <a:spcPct val="90000"/>
              </a:lnSpc>
            </a:pPr>
            <a:r>
              <a:rPr lang="en-GB" altLang="en-US"/>
              <a:t>y designar un punto de contacto apropiado con el fin de racionalizar la cooperación internacional en la aplicación de la ley para combatir el uso indebido delictivo del ciberespacio y en casos penales que involucren pruebas electrónicas</a:t>
            </a:r>
          </a:p>
        </p:txBody>
      </p:sp>
      <p:sp>
        <p:nvSpPr>
          <p:cNvPr id="234499" name="Title 1"/>
          <p:cNvSpPr>
            <a:spLocks noGrp="1"/>
          </p:cNvSpPr>
          <p:nvPr>
            <p:ph type="title"/>
          </p:nvPr>
        </p:nvSpPr>
        <p:spPr>
          <a:xfrm>
            <a:off x="457200" y="204334"/>
            <a:ext cx="8229600" cy="1003300"/>
          </a:xfrm>
        </p:spPr>
        <p:txBody>
          <a:bodyPr/>
          <a:lstStyle/>
          <a:p>
            <a:pPr eaLnBrk="1" hangingPunct="1"/>
            <a:r>
              <a:rPr lang="en-GB" altLang="en-US" sz="3600" b="1"/>
              <a:t>OSCE</a:t>
            </a:r>
          </a:p>
        </p:txBody>
      </p:sp>
      <p:sp>
        <p:nvSpPr>
          <p:cNvPr id="5" name="Slide Number Placeholder 1"/>
          <p:cNvSpPr>
            <a:spLocks noGrp="1"/>
          </p:cNvSpPr>
          <p:nvPr>
            <p:ph type="sldNum" sz="quarter" idx="12"/>
          </p:nvPr>
        </p:nvSpPr>
        <p:spPr>
          <a:xfrm>
            <a:off x="6553200" y="6356350"/>
            <a:ext cx="2133600" cy="365125"/>
          </a:xfrm>
        </p:spPr>
        <p:txBody>
          <a:bodyPr/>
          <a:lstStyle/>
          <a:p>
            <a:pPr>
              <a:defRPr/>
            </a:pPr>
            <a:fld id="{0E62E50F-F83A-42AC-8BE7-462956D58F63}" type="slidenum">
              <a:rPr lang="en-US" smtClean="0"/>
              <a:pPr>
                <a:defRPr/>
              </a:pPr>
              <a:t>22</a:t>
            </a:fld>
            <a:endParaRPr lang="es-ES" dirty="0"/>
          </a:p>
        </p:txBody>
      </p:sp>
    </p:spTree>
    <p:extLst>
      <p:ext uri="{BB962C8B-B14F-4D97-AF65-F5344CB8AC3E}">
        <p14:creationId xmlns:p14="http://schemas.microsoft.com/office/powerpoint/2010/main" val="5788832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body" idx="1"/>
          </p:nvPr>
        </p:nvSpPr>
        <p:spPr>
          <a:xfrm>
            <a:off x="330486" y="1600065"/>
            <a:ext cx="8451850" cy="4841685"/>
          </a:xfrm>
        </p:spPr>
        <p:txBody>
          <a:bodyPr>
            <a:noAutofit/>
          </a:bodyPr>
          <a:lstStyle/>
          <a:p>
            <a:pPr marL="0" indent="0" algn="ctr" eaLnBrk="1" hangingPunct="1">
              <a:buFont typeface="Arial" panose="020B0604020202020204" pitchFamily="34" charset="0"/>
              <a:buNone/>
              <a:defRPr/>
            </a:pPr>
            <a:r>
              <a:rPr lang="en-GB" dirty="0">
                <a:latin typeface="+mj-lt"/>
              </a:rPr>
              <a:t>Convenio sobre ciberseguridad </a:t>
            </a:r>
          </a:p>
          <a:p>
            <a:pPr marL="0" indent="0" algn="ctr" eaLnBrk="1" hangingPunct="1">
              <a:buFont typeface="Arial" panose="020B0604020202020204" pitchFamily="34" charset="0"/>
              <a:buNone/>
              <a:defRPr/>
            </a:pPr>
            <a:r>
              <a:rPr lang="en-GB" dirty="0">
                <a:latin typeface="+mj-lt"/>
              </a:rPr>
              <a:t>Y </a:t>
            </a:r>
          </a:p>
          <a:p>
            <a:pPr marL="0" indent="0" algn="ctr" eaLnBrk="1" hangingPunct="1">
              <a:buFont typeface="Arial" panose="020B0604020202020204" pitchFamily="34" charset="0"/>
              <a:buNone/>
              <a:defRPr/>
            </a:pPr>
            <a:r>
              <a:rPr lang="en-GB" dirty="0">
                <a:latin typeface="+mj-lt"/>
              </a:rPr>
              <a:t>Protección de datos personales</a:t>
            </a:r>
          </a:p>
          <a:p>
            <a:pPr marL="0" indent="0">
              <a:buNone/>
            </a:pPr>
            <a:endParaRPr lang="es-ES" sz="2400" dirty="0"/>
          </a:p>
          <a:p>
            <a:pPr marL="0" indent="0">
              <a:buNone/>
            </a:pPr>
            <a:r>
              <a:rPr lang="en-US" sz="2400" dirty="0"/>
              <a:t>El Convenio de la Unión Africana sobre Ciberseguridad y Protección de Datos Personales es un tratado multilateral firmado por miembros de la Unión Africana. Establece principios legislativos con respecto a:</a:t>
            </a:r>
          </a:p>
          <a:p>
            <a:pPr marL="742950" indent="-742950">
              <a:buFont typeface="+mj-lt"/>
              <a:buAutoNum type="arabicPeriod"/>
            </a:pPr>
            <a:r>
              <a:rPr lang="en-US" sz="2400" dirty="0"/>
              <a:t>transacciones electronicas</a:t>
            </a:r>
          </a:p>
          <a:p>
            <a:pPr marL="742950" indent="-742950">
              <a:buFont typeface="+mj-lt"/>
              <a:buAutoNum type="arabicPeriod"/>
            </a:pPr>
            <a:r>
              <a:rPr lang="en-US" sz="2400" dirty="0"/>
              <a:t>protección de datos personales</a:t>
            </a:r>
          </a:p>
          <a:p>
            <a:pPr marL="742950" indent="-742950">
              <a:buFont typeface="+mj-lt"/>
              <a:buAutoNum type="arabicPeriod"/>
            </a:pPr>
            <a:r>
              <a:rPr lang="en-US" sz="2400" dirty="0"/>
              <a:t>ciberseguridad y ciberdelincuencia</a:t>
            </a:r>
          </a:p>
          <a:p>
            <a:pPr marL="0" indent="0" algn="ctr" eaLnBrk="1" hangingPunct="1">
              <a:buFont typeface="Arial" panose="020B0604020202020204" pitchFamily="34" charset="0"/>
              <a:buNone/>
              <a:defRPr/>
            </a:pPr>
            <a:endParaRPr lang="es-ES" dirty="0">
              <a:latin typeface="+mj-lt"/>
              <a:ea typeface="+mn-ea"/>
              <a:cs typeface="+mn-cs"/>
            </a:endParaRPr>
          </a:p>
          <a:p>
            <a:pPr marL="0" indent="0" algn="ctr" eaLnBrk="1" hangingPunct="1">
              <a:buFont typeface="Arial" panose="020B0604020202020204" pitchFamily="34" charset="0"/>
              <a:buNone/>
              <a:defRPr/>
            </a:pPr>
            <a:endParaRPr lang="es-ES" dirty="0">
              <a:latin typeface="+mj-lt"/>
              <a:ea typeface="+mn-ea"/>
              <a:cs typeface="+mn-cs"/>
            </a:endParaRPr>
          </a:p>
        </p:txBody>
      </p:sp>
      <p:sp>
        <p:nvSpPr>
          <p:cNvPr id="235523" name="Title 1"/>
          <p:cNvSpPr>
            <a:spLocks noGrp="1"/>
          </p:cNvSpPr>
          <p:nvPr>
            <p:ph type="title"/>
          </p:nvPr>
        </p:nvSpPr>
        <p:spPr>
          <a:xfrm>
            <a:off x="457200" y="182563"/>
            <a:ext cx="8229600" cy="1003300"/>
          </a:xfrm>
        </p:spPr>
        <p:txBody>
          <a:bodyPr/>
          <a:lstStyle/>
          <a:p>
            <a:pPr eaLnBrk="1" hangingPunct="1"/>
            <a:r>
              <a:rPr lang="en-GB" altLang="en-US" sz="3600" b="1"/>
              <a:t>Unión Africana</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23</a:t>
            </a:fld>
            <a:endParaRPr lang="es-ES" dirty="0"/>
          </a:p>
        </p:txBody>
      </p:sp>
    </p:spTree>
    <p:extLst>
      <p:ext uri="{BB962C8B-B14F-4D97-AF65-F5344CB8AC3E}">
        <p14:creationId xmlns:p14="http://schemas.microsoft.com/office/powerpoint/2010/main" val="4102983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body" idx="1"/>
          </p:nvPr>
        </p:nvSpPr>
        <p:spPr>
          <a:xfrm>
            <a:off x="218364" y="1190625"/>
            <a:ext cx="8693624" cy="5346653"/>
          </a:xfrm>
        </p:spPr>
        <p:txBody>
          <a:bodyPr>
            <a:normAutofit fontScale="70000" lnSpcReduction="20000"/>
          </a:bodyPr>
          <a:lstStyle/>
          <a:p>
            <a:pPr marL="571500" lvl="2" indent="-571500" eaLnBrk="1" hangingPunct="1">
              <a:spcAft>
                <a:spcPts val="1200"/>
              </a:spcAft>
              <a:defRPr/>
            </a:pPr>
            <a:r>
              <a:rPr lang="en-GB" sz="4000" dirty="0">
                <a:latin typeface="+mj-lt"/>
              </a:rPr>
              <a:t>Ley modelo</a:t>
            </a:r>
            <a:endParaRPr lang="es-ES" sz="3600" dirty="0">
              <a:latin typeface="+mj-lt"/>
              <a:ea typeface="+mn-ea"/>
              <a:cs typeface="+mn-cs"/>
            </a:endParaRPr>
          </a:p>
          <a:p>
            <a:pPr marL="571500" lvl="2" indent="-571500" eaLnBrk="1" hangingPunct="1">
              <a:spcAft>
                <a:spcPts val="1200"/>
              </a:spcAft>
              <a:defRPr/>
            </a:pPr>
            <a:r>
              <a:rPr lang="en-GB" sz="4000" dirty="0">
                <a:latin typeface="+mj-lt"/>
              </a:rPr>
              <a:t>Esquema Harare</a:t>
            </a:r>
          </a:p>
          <a:p>
            <a:pPr marL="1028700" lvl="3" indent="-571500" eaLnBrk="1" hangingPunct="1">
              <a:spcAft>
                <a:spcPts val="1200"/>
              </a:spcAft>
              <a:defRPr/>
            </a:pPr>
            <a:r>
              <a:rPr lang="en-GB" sz="3600" dirty="0">
                <a:latin typeface="+mj-lt"/>
              </a:rPr>
              <a:t>permite un mayor nivel y alcance de cooperación entre los gobiernos de la </a:t>
            </a:r>
            <a:r>
              <a:rPr lang="en-GB" altLang="en-US" sz="3600" dirty="0"/>
              <a:t>Commonwealth</a:t>
            </a:r>
            <a:r>
              <a:rPr lang="en-GB" sz="3600" dirty="0">
                <a:latin typeface="+mj-lt"/>
              </a:rPr>
              <a:t> en asuntos criminales, incluyendo asuntos de ciberdelincuencia.</a:t>
            </a:r>
          </a:p>
          <a:p>
            <a:pPr marL="1028700" lvl="3" indent="-571500" eaLnBrk="1" hangingPunct="1">
              <a:spcAft>
                <a:spcPts val="1200"/>
              </a:spcAft>
              <a:defRPr/>
            </a:pPr>
            <a:r>
              <a:rPr lang="en-GB" sz="3600" dirty="0">
                <a:latin typeface="+mj-lt"/>
              </a:rPr>
              <a:t>Incluye, entre </a:t>
            </a:r>
            <a:r>
              <a:rPr lang="en-GB" sz="3600" dirty="0" err="1">
                <a:latin typeface="+mj-lt"/>
              </a:rPr>
              <a:t>otros</a:t>
            </a:r>
            <a:endParaRPr lang="en-GB" sz="3600" dirty="0">
              <a:latin typeface="+mj-lt"/>
            </a:endParaRPr>
          </a:p>
          <a:p>
            <a:pPr marL="1485900" lvl="4" indent="-571500" eaLnBrk="1" hangingPunct="1">
              <a:spcAft>
                <a:spcPts val="600"/>
              </a:spcAft>
              <a:defRPr/>
            </a:pPr>
            <a:r>
              <a:rPr lang="en-US" sz="3200" dirty="0"/>
              <a:t>Identificar y ubicar personas</a:t>
            </a:r>
          </a:p>
          <a:p>
            <a:pPr marL="1485900" lvl="4" indent="-571500" eaLnBrk="1" hangingPunct="1">
              <a:spcAft>
                <a:spcPts val="600"/>
              </a:spcAft>
              <a:defRPr/>
            </a:pPr>
            <a:r>
              <a:rPr lang="en-US" sz="3200" dirty="0"/>
              <a:t>Proporcionar documentos</a:t>
            </a:r>
          </a:p>
          <a:p>
            <a:pPr marL="1485900" lvl="4" indent="-571500" eaLnBrk="1" hangingPunct="1">
              <a:spcAft>
                <a:spcPts val="600"/>
              </a:spcAft>
              <a:defRPr/>
            </a:pPr>
            <a:r>
              <a:rPr lang="en-US" sz="3200" dirty="0"/>
              <a:t>Registrar y </a:t>
            </a:r>
            <a:r>
              <a:rPr lang="en-US" sz="3200" dirty="0" err="1"/>
              <a:t>confiscar</a:t>
            </a:r>
            <a:endParaRPr lang="en-US" sz="3200" dirty="0"/>
          </a:p>
          <a:p>
            <a:pPr marL="1485900" lvl="4" indent="-571500" eaLnBrk="1" hangingPunct="1">
              <a:spcAft>
                <a:spcPts val="600"/>
              </a:spcAft>
              <a:defRPr/>
            </a:pPr>
            <a:r>
              <a:rPr lang="en-US" sz="3200" dirty="0" err="1"/>
              <a:t>Obtener</a:t>
            </a:r>
            <a:r>
              <a:rPr lang="en-US" sz="3200" dirty="0"/>
              <a:t> pruebas</a:t>
            </a:r>
          </a:p>
          <a:p>
            <a:pPr marL="1485900" lvl="4" indent="-571500" eaLnBrk="1" hangingPunct="1">
              <a:spcAft>
                <a:spcPts val="600"/>
              </a:spcAft>
              <a:defRPr/>
            </a:pPr>
            <a:r>
              <a:rPr lang="en-US" sz="3200" dirty="0" err="1"/>
              <a:t>Rastrear</a:t>
            </a:r>
            <a:r>
              <a:rPr lang="en-US" sz="3200" dirty="0"/>
              <a:t>, registrar y </a:t>
            </a:r>
            <a:r>
              <a:rPr lang="en-US" sz="3200" dirty="0" err="1"/>
              <a:t>confiscar</a:t>
            </a:r>
            <a:r>
              <a:rPr lang="en-US" sz="3200" dirty="0"/>
              <a:t> el producto de los instrumentos del delito.</a:t>
            </a:r>
          </a:p>
          <a:p>
            <a:pPr marL="1028700" lvl="3" indent="-571500" eaLnBrk="1" hangingPunct="1">
              <a:spcAft>
                <a:spcPts val="1200"/>
              </a:spcAft>
              <a:defRPr/>
            </a:pPr>
            <a:endParaRPr lang="es-ES" sz="4000" dirty="0">
              <a:latin typeface="+mj-lt"/>
              <a:ea typeface="+mn-ea"/>
            </a:endParaRPr>
          </a:p>
          <a:p>
            <a:pPr marL="1028700" lvl="3" indent="-571500" eaLnBrk="1" hangingPunct="1">
              <a:spcAft>
                <a:spcPts val="1200"/>
              </a:spcAft>
              <a:defRPr/>
            </a:pPr>
            <a:endParaRPr lang="es-ES" sz="3600" dirty="0">
              <a:latin typeface="+mj-lt"/>
              <a:ea typeface="+mn-ea"/>
              <a:cs typeface="+mn-cs"/>
            </a:endParaRPr>
          </a:p>
        </p:txBody>
      </p:sp>
      <p:sp>
        <p:nvSpPr>
          <p:cNvPr id="236547" name="Title 1"/>
          <p:cNvSpPr>
            <a:spLocks noGrp="1"/>
          </p:cNvSpPr>
          <p:nvPr>
            <p:ph type="title"/>
          </p:nvPr>
        </p:nvSpPr>
        <p:spPr>
          <a:xfrm>
            <a:off x="457200" y="182563"/>
            <a:ext cx="8229600" cy="1003300"/>
          </a:xfrm>
        </p:spPr>
        <p:txBody>
          <a:bodyPr/>
          <a:lstStyle/>
          <a:p>
            <a:pPr eaLnBrk="1" hangingPunct="1"/>
            <a:r>
              <a:rPr lang="en-GB" altLang="en-US" sz="3600" b="1" dirty="0"/>
              <a:t>Commonwealth</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24</a:t>
            </a:fld>
            <a:endParaRPr lang="es-ES"/>
          </a:p>
        </p:txBody>
      </p:sp>
    </p:spTree>
    <p:extLst>
      <p:ext uri="{BB962C8B-B14F-4D97-AF65-F5344CB8AC3E}">
        <p14:creationId xmlns:p14="http://schemas.microsoft.com/office/powerpoint/2010/main" val="29685676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Tratados de asistencia judicial recíproca</a:t>
            </a:r>
            <a:endParaRPr lang="es-ES" b="1" dirty="0"/>
          </a:p>
        </p:txBody>
      </p:sp>
      <p:sp>
        <p:nvSpPr>
          <p:cNvPr id="3" name="Content Placeholder 2"/>
          <p:cNvSpPr>
            <a:spLocks noGrp="1"/>
          </p:cNvSpPr>
          <p:nvPr>
            <p:ph idx="1"/>
          </p:nvPr>
        </p:nvSpPr>
        <p:spPr/>
        <p:txBody>
          <a:bodyPr/>
          <a:lstStyle/>
          <a:p>
            <a:pPr algn="just"/>
            <a:r>
              <a:rPr dirty="0"/>
              <a:t>Cooperación formal entre dos o más países</a:t>
            </a:r>
          </a:p>
          <a:p>
            <a:pPr algn="just"/>
            <a:r>
              <a:rPr dirty="0"/>
              <a:t>Por lo general, incluyen disposiciones para reunir e intercambiar información</a:t>
            </a:r>
          </a:p>
          <a:p>
            <a:pPr algn="just"/>
            <a:r>
              <a:rPr dirty="0"/>
              <a:t>Por lo general, indica los situaciones en las que las solicitudes pueden ser rechazadas</a:t>
            </a:r>
          </a:p>
          <a:p>
            <a:pPr algn="just"/>
            <a:r>
              <a:rPr dirty="0"/>
              <a:t>Por lo general, estipula los requisitos que las solicitudes de asistencia </a:t>
            </a:r>
            <a:r>
              <a:rPr dirty="0" err="1"/>
              <a:t>deben</a:t>
            </a:r>
            <a:r>
              <a:rPr dirty="0"/>
              <a:t> </a:t>
            </a:r>
            <a:r>
              <a:rPr dirty="0" err="1"/>
              <a:t>cumplir</a:t>
            </a:r>
            <a:endParaRPr lang="es-ES" dirty="0"/>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25</a:t>
            </a:fld>
            <a:endParaRPr lang="es-ES" dirty="0"/>
          </a:p>
        </p:txBody>
      </p:sp>
    </p:spTree>
    <p:extLst>
      <p:ext uri="{BB962C8B-B14F-4D97-AF65-F5344CB8AC3E}">
        <p14:creationId xmlns:p14="http://schemas.microsoft.com/office/powerpoint/2010/main" val="22837054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Leyes de asistencia judicial recíproca</a:t>
            </a:r>
            <a:endParaRPr lang="es-ES" b="1" dirty="0"/>
          </a:p>
        </p:txBody>
      </p:sp>
      <p:sp>
        <p:nvSpPr>
          <p:cNvPr id="3" name="Content Placeholder 2"/>
          <p:cNvSpPr>
            <a:spLocks noGrp="1"/>
          </p:cNvSpPr>
          <p:nvPr>
            <p:ph idx="1"/>
          </p:nvPr>
        </p:nvSpPr>
        <p:spPr/>
        <p:txBody>
          <a:bodyPr/>
          <a:lstStyle/>
          <a:p>
            <a:pPr algn="just"/>
            <a:r>
              <a:rPr dirty="0"/>
              <a:t>La legislación nacional puede prever mecanismos para cooperar con los países, ya sea que haya o no un MLAT con ellos.</a:t>
            </a:r>
          </a:p>
          <a:p>
            <a:pPr algn="just"/>
            <a:r>
              <a:rPr dirty="0"/>
              <a:t>Estas leyes pueden contener disposiciones que permiten la cooperación en diferentes áreas, incluida la realización o solicitud de </a:t>
            </a:r>
            <a:r>
              <a:rPr lang="es-ES" dirty="0"/>
              <a:t>conservación rápida</a:t>
            </a:r>
            <a:r>
              <a:rPr dirty="0"/>
              <a:t> de datos almacenados, registro y confiscación de datos, interceptación de datos de contenido y recopilación de datos de tráfico.</a:t>
            </a:r>
            <a:endParaRPr lang="es-ES" dirty="0"/>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26</a:t>
            </a:fld>
            <a:endParaRPr lang="es-ES" dirty="0"/>
          </a:p>
        </p:txBody>
      </p:sp>
    </p:spTree>
    <p:extLst>
      <p:ext uri="{BB962C8B-B14F-4D97-AF65-F5344CB8AC3E}">
        <p14:creationId xmlns:p14="http://schemas.microsoft.com/office/powerpoint/2010/main" val="10296098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body" idx="1"/>
          </p:nvPr>
        </p:nvSpPr>
        <p:spPr>
          <a:xfrm>
            <a:off x="457200" y="1190625"/>
            <a:ext cx="8229600" cy="4525963"/>
          </a:xfrm>
        </p:spPr>
        <p:txBody>
          <a:bodyPr/>
          <a:lstStyle/>
          <a:p>
            <a:pPr eaLnBrk="1" hangingPunct="1">
              <a:buFont typeface="Arial" charset="0"/>
              <a:buChar char="•"/>
              <a:defRPr/>
            </a:pPr>
            <a:endParaRPr lang="en-GB" sz="3600" dirty="0">
              <a:latin typeface="+mj-lt"/>
              <a:ea typeface="+mn-ea"/>
              <a:cs typeface="+mn-cs"/>
            </a:endParaRPr>
          </a:p>
        </p:txBody>
      </p:sp>
      <p:sp>
        <p:nvSpPr>
          <p:cNvPr id="237571" name="Title 1"/>
          <p:cNvSpPr>
            <a:spLocks noGrp="1"/>
          </p:cNvSpPr>
          <p:nvPr>
            <p:ph type="title"/>
          </p:nvPr>
        </p:nvSpPr>
        <p:spPr>
          <a:xfrm>
            <a:off x="457200" y="182563"/>
            <a:ext cx="8229600" cy="1003300"/>
          </a:xfrm>
        </p:spPr>
        <p:txBody>
          <a:bodyPr/>
          <a:lstStyle/>
          <a:p>
            <a:pPr eaLnBrk="1" hangingPunct="1"/>
            <a:r>
              <a:rPr lang="en-GB" altLang="en-US" sz="3600" b="1"/>
              <a:t>Iniciativas privadas</a:t>
            </a:r>
          </a:p>
        </p:txBody>
      </p:sp>
      <p:pic>
        <p:nvPicPr>
          <p:cNvPr id="237572" name="Picture 10" descr="http://www.cirt.me/wp-content/uploads/2011/08/logo.jpg?9d7bd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3200" y="1273175"/>
            <a:ext cx="3943350"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7573" name="Picture 12" descr="https://encrypted-tbn1.gstatic.com/images?q=tbn:ANd9GcRK1GONZ_7VzhLJ_7wkhpXT0kJihpbAd9sFuEUVERCubki9Vqiyz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0575" y="4600575"/>
            <a:ext cx="35337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7574" name="Picture 4" descr="https://www.maawg.org/logo.jpg"/>
          <p:cNvPicPr>
            <a:picLocks noChangeAspect="1" noChangeArrowheads="1"/>
          </p:cNvPicPr>
          <p:nvPr/>
        </p:nvPicPr>
        <p:blipFill>
          <a:blip r:embed="rId5">
            <a:extLst>
              <a:ext uri="{28A0092B-C50C-407E-A947-70E740481C1C}">
                <a14:useLocalDpi xmlns:a14="http://schemas.microsoft.com/office/drawing/2010/main" val="0"/>
              </a:ext>
            </a:extLst>
          </a:blip>
          <a:srcRect l="551" t="29811" b="28758"/>
          <a:stretch>
            <a:fillRect/>
          </a:stretch>
        </p:blipFill>
        <p:spPr bwMode="auto">
          <a:xfrm>
            <a:off x="4651375" y="4519612"/>
            <a:ext cx="3305175"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7575" name="Picture 6" descr="https://www.first.org/conference/2007/logos/first_logo-large_cmyk.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1138" y="1147763"/>
            <a:ext cx="3802062"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27</a:t>
            </a:fld>
            <a:endParaRPr lang="es-ES" dirty="0"/>
          </a:p>
        </p:txBody>
      </p:sp>
    </p:spTree>
    <p:extLst>
      <p:ext uri="{BB962C8B-B14F-4D97-AF65-F5344CB8AC3E}">
        <p14:creationId xmlns:p14="http://schemas.microsoft.com/office/powerpoint/2010/main" val="12718454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6" descr="Imagen de signo de interrogación">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GB" sz="5400" b="1">
                <a:latin typeface="Calibri" pitchFamily="34" charset="0"/>
              </a:rPr>
              <a:t>Preguntas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28</a:t>
            </a:fld>
            <a:endParaRPr lang="es-E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15913" y="2374900"/>
            <a:ext cx="8432800" cy="1530350"/>
          </a:xfrm>
        </p:spPr>
        <p:txBody>
          <a:bodyPr/>
          <a:lstStyle/>
          <a:p>
            <a:pPr eaLnBrk="1" hangingPunct="1"/>
            <a:r>
              <a:rPr lang="en-GB" sz="4000" b="1" dirty="0"/>
              <a:t>Parte tres</a:t>
            </a:r>
            <a:br/>
            <a:r>
              <a:rPr lang="en-GB" sz="4000" b="1" dirty="0"/>
              <a:t>Respuestas internacionales a la ciberdelincuencia "Convenio de Budapest sobre ciberdelincuencia"</a:t>
            </a:r>
            <a:endParaRPr lang="es-ES" sz="4000" b="1" dirty="0">
              <a:ea typeface="ＭＳ Ｐゴシック" pitchFamily="34" charset="-128"/>
            </a:endParaRPr>
          </a:p>
        </p:txBody>
      </p:sp>
      <p:pic>
        <p:nvPicPr>
          <p:cNvPr id="22531"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29</a:t>
            </a:fld>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287338" y="1609725"/>
            <a:ext cx="8682037" cy="4516438"/>
          </a:xfrm>
        </p:spPr>
        <p:txBody>
          <a:bodyPr/>
          <a:lstStyle/>
          <a:p>
            <a:pPr>
              <a:lnSpc>
                <a:spcPct val="80000"/>
              </a:lnSpc>
            </a:pPr>
            <a:r>
              <a:rPr lang="en-GB" sz="2400" dirty="0" err="1"/>
              <a:t>Reconocer</a:t>
            </a:r>
            <a:r>
              <a:rPr lang="en-GB" sz="2400" dirty="0"/>
              <a:t> la dimensión global de Internet y la dimensión internacional del ciberdelincuencia</a:t>
            </a:r>
          </a:p>
          <a:p>
            <a:pPr>
              <a:lnSpc>
                <a:spcPct val="80000"/>
              </a:lnSpc>
            </a:pPr>
            <a:r>
              <a:rPr lang="en-GB" sz="2400" dirty="0" err="1"/>
              <a:t>Explicar</a:t>
            </a:r>
            <a:r>
              <a:rPr lang="en-GB" sz="2400" dirty="0"/>
              <a:t> la importancia de la cooperación internacional y </a:t>
            </a:r>
            <a:r>
              <a:rPr lang="en-GB" sz="2400" dirty="0" err="1"/>
              <a:t>reconocer</a:t>
            </a:r>
            <a:r>
              <a:rPr lang="en-GB" sz="2400" dirty="0"/>
              <a:t> los instrumentos disponibles para la cooperación internacional en el ámbito de la ciberdelincuencia</a:t>
            </a:r>
          </a:p>
          <a:p>
            <a:pPr>
              <a:lnSpc>
                <a:spcPct val="80000"/>
              </a:lnSpc>
            </a:pPr>
            <a:r>
              <a:rPr lang="en-GB" sz="2400" dirty="0" err="1"/>
              <a:t>Identificar</a:t>
            </a:r>
            <a:r>
              <a:rPr lang="en-GB" sz="2400" dirty="0"/>
              <a:t> la necesidad de canales rápidos y eficientes para la cooperación internacional y los instrumentos disponibles, las formas en que se utilizan, los plazos y la efectividad</a:t>
            </a:r>
          </a:p>
          <a:p>
            <a:pPr>
              <a:lnSpc>
                <a:spcPct val="80000"/>
              </a:lnSpc>
            </a:pPr>
            <a:r>
              <a:rPr lang="en-GB" sz="2400" dirty="0" err="1"/>
              <a:t>Describir</a:t>
            </a:r>
            <a:r>
              <a:rPr lang="en-GB" sz="2400" dirty="0"/>
              <a:t> los esfuerzos de las organizaciones internacionales en relación con la implementación de nuevas modalidades de cooperación internacional</a:t>
            </a:r>
          </a:p>
          <a:p>
            <a:pPr>
              <a:lnSpc>
                <a:spcPct val="80000"/>
              </a:lnSpc>
            </a:pPr>
            <a:r>
              <a:rPr lang="en-GB" sz="2400" dirty="0" err="1"/>
              <a:t>Discutir</a:t>
            </a:r>
            <a:r>
              <a:rPr lang="en-GB" sz="2400" dirty="0"/>
              <a:t> el Convenio de Budapest sobre ciberdelincuencia e </a:t>
            </a:r>
            <a:r>
              <a:rPr lang="en-GB" sz="2400" dirty="0" err="1"/>
              <a:t>identificar</a:t>
            </a:r>
            <a:r>
              <a:rPr lang="en-GB" sz="2400" dirty="0"/>
              <a:t> sus principios generales, las medidas provisionales y la red 24/7 de cooperación internacional urgente</a:t>
            </a:r>
          </a:p>
          <a:p>
            <a:pPr eaLnBrk="1" hangingPunct="1">
              <a:lnSpc>
                <a:spcPct val="80000"/>
              </a:lnSpc>
              <a:buFont typeface="Wingdings" pitchFamily="2" charset="2"/>
              <a:buChar char="²"/>
            </a:pPr>
            <a:endParaRPr lang="es-ES" sz="2200" dirty="0">
              <a:ea typeface="ＭＳ Ｐゴシック" pitchFamily="34" charset="-128"/>
            </a:endParaRPr>
          </a:p>
          <a:p>
            <a:pPr eaLnBrk="1" hangingPunct="1">
              <a:lnSpc>
                <a:spcPct val="80000"/>
              </a:lnSpc>
              <a:buFont typeface="Wingdings" pitchFamily="2" charset="2"/>
              <a:buChar char="²"/>
            </a:pPr>
            <a:endParaRPr lang="es-ES" sz="2200" dirty="0">
              <a:ea typeface="ＭＳ Ｐゴシック" pitchFamily="34" charset="-128"/>
            </a:endParaRPr>
          </a:p>
        </p:txBody>
      </p:sp>
      <p:sp>
        <p:nvSpPr>
          <p:cNvPr id="4099" name="Title 1"/>
          <p:cNvSpPr>
            <a:spLocks noGrp="1"/>
          </p:cNvSpPr>
          <p:nvPr>
            <p:ph type="title"/>
          </p:nvPr>
        </p:nvSpPr>
        <p:spPr>
          <a:xfrm>
            <a:off x="457200" y="274638"/>
            <a:ext cx="8229600" cy="773112"/>
          </a:xfrm>
        </p:spPr>
        <p:txBody>
          <a:bodyPr/>
          <a:lstStyle/>
          <a:p>
            <a:pPr eaLnBrk="1" hangingPunct="1"/>
            <a:r>
              <a:rPr lang="en-GB" b="1"/>
              <a:t>Objetivos de la sesión</a:t>
            </a:r>
          </a:p>
        </p:txBody>
      </p:sp>
      <p:sp>
        <p:nvSpPr>
          <p:cNvPr id="2" name="Slide Number Placeholder 1"/>
          <p:cNvSpPr>
            <a:spLocks noGrp="1"/>
          </p:cNvSpPr>
          <p:nvPr>
            <p:ph type="sldNum" sz="quarter" idx="12"/>
          </p:nvPr>
        </p:nvSpPr>
        <p:spPr/>
        <p:txBody>
          <a:bodyPr/>
          <a:lstStyle/>
          <a:p>
            <a:pPr>
              <a:defRPr/>
            </a:pPr>
            <a:r>
              <a:rPr dirty="0"/>
              <a:t>!</a:t>
            </a:r>
            <a:fld id="{0E62E50F-F83A-42AC-8BE7-462956D58F63}" type="slidenum">
              <a:rPr lang="en-US" smtClean="0"/>
              <a:pPr>
                <a:defRPr/>
              </a:pPr>
              <a:t>3</a:t>
            </a:fld>
            <a:endParaRPr lang="es-E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a:xfrm>
            <a:off x="457200" y="134938"/>
            <a:ext cx="8229600" cy="1143000"/>
          </a:xfrm>
        </p:spPr>
        <p:txBody>
          <a:bodyPr/>
          <a:lstStyle/>
          <a:p>
            <a:pPr eaLnBrk="1" hangingPunct="1"/>
            <a:r>
              <a:rPr lang="en-GB" altLang="sr-Latn-RS" sz="3200" b="1" dirty="0" err="1"/>
              <a:t>Convención</a:t>
            </a:r>
            <a:r>
              <a:rPr lang="en-GB" altLang="sr-Latn-RS" sz="3200" b="1" dirty="0"/>
              <a:t> "Budapest" </a:t>
            </a:r>
            <a:r>
              <a:rPr lang="en-GB" altLang="sr-Latn-RS" sz="3200" b="1" dirty="0" err="1"/>
              <a:t>sobre</a:t>
            </a:r>
            <a:r>
              <a:rPr lang="en-GB" altLang="sr-Latn-RS" sz="3200" b="1" dirty="0"/>
              <a:t> </a:t>
            </a:r>
            <a:r>
              <a:rPr lang="en-GB" altLang="sr-Latn-RS" sz="3200" b="1" dirty="0" err="1"/>
              <a:t>Delito</a:t>
            </a:r>
            <a:r>
              <a:rPr lang="en-GB" altLang="sr-Latn-RS" sz="3200" b="1" dirty="0"/>
              <a:t> </a:t>
            </a:r>
            <a:r>
              <a:rPr lang="en-GB" altLang="sr-Latn-RS" sz="3200" b="1" dirty="0" err="1"/>
              <a:t>Cibernético</a:t>
            </a:r>
            <a:r>
              <a:rPr lang="en-GB" altLang="sr-Latn-RS" sz="3200" b="1" dirty="0"/>
              <a:t> del </a:t>
            </a:r>
            <a:r>
              <a:rPr lang="en-GB" altLang="sr-Latn-RS" sz="3200" b="1" dirty="0" err="1"/>
              <a:t>Consejo</a:t>
            </a:r>
            <a:r>
              <a:rPr lang="en-GB" altLang="sr-Latn-RS" sz="3200" b="1" dirty="0"/>
              <a:t> de Europa</a:t>
            </a:r>
          </a:p>
        </p:txBody>
      </p:sp>
      <p:sp>
        <p:nvSpPr>
          <p:cNvPr id="7" name="TextBox 6"/>
          <p:cNvSpPr txBox="1"/>
          <p:nvPr/>
        </p:nvSpPr>
        <p:spPr>
          <a:xfrm>
            <a:off x="130629" y="1270000"/>
            <a:ext cx="9013371" cy="5262979"/>
          </a:xfrm>
          <a:prstGeom prst="rect">
            <a:avLst/>
          </a:prstGeom>
          <a:noFill/>
        </p:spPr>
        <p:txBody>
          <a:bodyPr wrap="square">
            <a:spAutoFit/>
          </a:bodyPr>
          <a:lstStyle/>
          <a:p>
            <a:pPr marL="342900" indent="-342900">
              <a:buFont typeface="Arial" pitchFamily="34" charset="0"/>
              <a:buChar char="•"/>
              <a:defRPr/>
            </a:pPr>
            <a:r>
              <a:rPr lang="en-GB" sz="2400" b="1" dirty="0">
                <a:latin typeface="+mn-lt"/>
              </a:rPr>
              <a:t>Abierto a la firma el 23 de noviembre de 2001 en Budapest</a:t>
            </a:r>
          </a:p>
          <a:p>
            <a:pPr marL="342900" indent="-342900">
              <a:buFont typeface="Arial" pitchFamily="34" charset="0"/>
              <a:buChar char="•"/>
              <a:defRPr/>
            </a:pPr>
            <a:r>
              <a:rPr lang="en-GB" sz="2400" b="1" dirty="0">
                <a:latin typeface="+mn-lt"/>
              </a:rPr>
              <a:t>Seguido por el Comité de Convenios sobre Ciberdelincuencia (T-CY) </a:t>
            </a:r>
          </a:p>
          <a:p>
            <a:pPr marL="342900" indent="-342900">
              <a:buFont typeface="Arial" pitchFamily="34" charset="0"/>
              <a:buChar char="•"/>
              <a:defRPr/>
            </a:pPr>
            <a:r>
              <a:rPr lang="en-GB" sz="2400" b="1" dirty="0">
                <a:latin typeface="+mn-lt"/>
              </a:rPr>
              <a:t>Abierto a la adhesión de cualquier Estado</a:t>
            </a:r>
          </a:p>
          <a:p>
            <a:pPr>
              <a:defRPr/>
            </a:pPr>
            <a:endParaRPr lang="es-ES" sz="2400" b="1" dirty="0">
              <a:latin typeface="+mn-lt"/>
            </a:endParaRPr>
          </a:p>
          <a:p>
            <a:pPr>
              <a:defRPr/>
            </a:pPr>
            <a:r>
              <a:rPr lang="en-GB" sz="2400" b="1" dirty="0">
                <a:latin typeface="+mn-lt"/>
              </a:rPr>
              <a:t>A fecha de 15/06/2017:</a:t>
            </a:r>
          </a:p>
          <a:p>
            <a:pPr marL="342900" indent="-342900">
              <a:buFont typeface="Arial" pitchFamily="34" charset="0"/>
              <a:buChar char="•"/>
              <a:defRPr/>
            </a:pPr>
            <a:r>
              <a:rPr lang="hr-HR" sz="2400" b="1" dirty="0">
                <a:latin typeface="+mn-lt"/>
              </a:rPr>
              <a:t>55 partes</a:t>
            </a:r>
            <a:r>
              <a:rPr lang="hr-HR" sz="2400" dirty="0">
                <a:latin typeface="+mn-lt"/>
              </a:rPr>
              <a:t> (43 Estados miembros del Consejo de Europa, además de Australia, Canadá, Chile, República Dominicana, Israel, Japón, Mauricio, Panamá, Senegal, Sri Lanka y EE. UU.)</a:t>
            </a:r>
          </a:p>
          <a:p>
            <a:pPr marL="342900" indent="-342900">
              <a:buFont typeface="Arial" pitchFamily="34" charset="0"/>
              <a:buChar char="•"/>
              <a:defRPr/>
            </a:pPr>
            <a:r>
              <a:rPr lang="en-US" sz="2400" b="1" dirty="0">
                <a:latin typeface="+mn-lt"/>
              </a:rPr>
              <a:t>Número total de ratificaciones/adhesiones:</a:t>
            </a:r>
            <a:r>
              <a:rPr dirty="0"/>
              <a:t> </a:t>
            </a:r>
            <a:r>
              <a:rPr lang="hr-HR" sz="2400" b="1" dirty="0">
                <a:latin typeface="+mn-lt"/>
              </a:rPr>
              <a:t>54</a:t>
            </a:r>
            <a:endParaRPr lang="es-ES" sz="2400" b="1" dirty="0">
              <a:latin typeface="+mn-lt"/>
            </a:endParaRPr>
          </a:p>
          <a:p>
            <a:pPr marL="342900" indent="-342900">
              <a:buFont typeface="Arial" pitchFamily="34" charset="0"/>
              <a:buChar char="•"/>
              <a:defRPr/>
            </a:pPr>
            <a:r>
              <a:rPr lang="en-US" sz="2400" b="1" dirty="0">
                <a:latin typeface="+mn-lt"/>
              </a:rPr>
              <a:t>Número total de firmas no seguidas de ratificaciones:</a:t>
            </a:r>
            <a:r>
              <a:rPr dirty="0"/>
              <a:t> </a:t>
            </a:r>
            <a:r>
              <a:rPr lang="fr-FR" sz="2400" b="1" dirty="0">
                <a:latin typeface="+mn-lt"/>
              </a:rPr>
              <a:t>4 </a:t>
            </a:r>
            <a:r>
              <a:rPr lang="fr-FR" sz="2400" dirty="0">
                <a:latin typeface="+mn-lt"/>
              </a:rPr>
              <a:t>(Irlanda, Mónaco, Suecia, Sudáfrica)</a:t>
            </a:r>
            <a:endParaRPr lang="es-ES" sz="2400" dirty="0">
              <a:latin typeface="+mn-lt"/>
            </a:endParaRPr>
          </a:p>
          <a:p>
            <a:pPr>
              <a:defRPr/>
            </a:pPr>
            <a:r>
              <a:rPr dirty="0"/>
              <a:t> </a:t>
            </a:r>
            <a:endParaRPr lang="es-ES" sz="2400" b="1" dirty="0">
              <a:latin typeface="+mn-lt"/>
            </a:endParaRPr>
          </a:p>
          <a:p>
            <a:pPr marL="342900" indent="-342900">
              <a:buFont typeface="Arial" panose="020B0604020202020204" pitchFamily="34" charset="0"/>
              <a:buChar char="•"/>
              <a:defRPr/>
            </a:pPr>
            <a:r>
              <a:rPr lang="en-GB" sz="2400" b="1" dirty="0">
                <a:latin typeface="+mn-lt"/>
              </a:rPr>
              <a:t>Muchos más han utilizado el Convenio de Budapest como una guía para su legislación nacional</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30</a:t>
            </a:fld>
            <a:endParaRPr lang="es-ES"/>
          </a:p>
        </p:txBody>
      </p:sp>
    </p:spTree>
    <p:extLst>
      <p:ext uri="{BB962C8B-B14F-4D97-AF65-F5344CB8AC3E}">
        <p14:creationId xmlns:p14="http://schemas.microsoft.com/office/powerpoint/2010/main" val="40977543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p:cNvSpPr>
          <p:nvPr>
            <p:ph type="body" idx="1"/>
          </p:nvPr>
        </p:nvSpPr>
        <p:spPr>
          <a:xfrm>
            <a:off x="457200" y="1216025"/>
            <a:ext cx="8229600" cy="4881563"/>
          </a:xfrm>
        </p:spPr>
        <p:txBody>
          <a:bodyPr/>
          <a:lstStyle/>
          <a:p>
            <a:pPr eaLnBrk="1" hangingPunct="1">
              <a:lnSpc>
                <a:spcPct val="90000"/>
              </a:lnSpc>
            </a:pPr>
            <a:r>
              <a:rPr sz="2800" dirty="0"/>
              <a:t>En investigaciones concretas</a:t>
            </a:r>
          </a:p>
          <a:p>
            <a:pPr lvl="1" eaLnBrk="1" hangingPunct="1">
              <a:lnSpc>
                <a:spcPct val="90000"/>
              </a:lnSpc>
            </a:pPr>
            <a:r>
              <a:rPr sz="2400" dirty="0"/>
              <a:t>Nuevas herramientas de investigación muy innovadoras</a:t>
            </a:r>
          </a:p>
          <a:p>
            <a:pPr lvl="2" eaLnBrk="1" hangingPunct="1">
              <a:lnSpc>
                <a:spcPct val="90000"/>
              </a:lnSpc>
            </a:pPr>
            <a:r>
              <a:rPr sz="2000" dirty="0"/>
              <a:t>principalmente cuando se necesita cooperación internacional</a:t>
            </a:r>
          </a:p>
          <a:p>
            <a:pPr lvl="2" eaLnBrk="1" hangingPunct="1">
              <a:lnSpc>
                <a:spcPct val="90000"/>
              </a:lnSpc>
            </a:pPr>
            <a:r>
              <a:rPr sz="2000" dirty="0"/>
              <a:t>cuando el delito que se investiga es uno de los delitos descritos en el Convenio</a:t>
            </a:r>
          </a:p>
          <a:p>
            <a:pPr lvl="2" eaLnBrk="1" hangingPunct="1">
              <a:lnSpc>
                <a:spcPct val="90000"/>
              </a:lnSpc>
            </a:pPr>
            <a:r>
              <a:rPr sz="2000" dirty="0"/>
              <a:t>también en cualquier otro caso, si el delito fue cometido por medio de un sistema informático o la prueba del delito se registra en el almacenamiento digital</a:t>
            </a:r>
          </a:p>
          <a:p>
            <a:pPr eaLnBrk="1" hangingPunct="1">
              <a:lnSpc>
                <a:spcPct val="90000"/>
              </a:lnSpc>
            </a:pPr>
            <a:r>
              <a:rPr sz="2800" dirty="0"/>
              <a:t>Nivel mínimo de delitos, destinado a ser común a todos los países del mundo. </a:t>
            </a:r>
          </a:p>
          <a:p>
            <a:pPr eaLnBrk="1" hangingPunct="1">
              <a:lnSpc>
                <a:spcPct val="90000"/>
              </a:lnSpc>
            </a:pPr>
            <a:r>
              <a:rPr sz="2800" dirty="0"/>
              <a:t>Nuevos canales para la cooperación internacional</a:t>
            </a:r>
          </a:p>
          <a:p>
            <a:pPr lvl="1" eaLnBrk="1" hangingPunct="1">
              <a:lnSpc>
                <a:spcPct val="90000"/>
              </a:lnSpc>
            </a:pPr>
            <a:r>
              <a:rPr sz="2400" dirty="0"/>
              <a:t>Disposiciones innovadoras y excepcionales</a:t>
            </a:r>
          </a:p>
        </p:txBody>
      </p:sp>
      <p:sp>
        <p:nvSpPr>
          <p:cNvPr id="24579" name="Title 1"/>
          <p:cNvSpPr>
            <a:spLocks noGrp="1"/>
          </p:cNvSpPr>
          <p:nvPr>
            <p:ph type="title"/>
          </p:nvPr>
        </p:nvSpPr>
        <p:spPr>
          <a:xfrm>
            <a:off x="457200" y="274638"/>
            <a:ext cx="8229600" cy="773112"/>
          </a:xfrm>
        </p:spPr>
        <p:txBody>
          <a:bodyPr/>
          <a:lstStyle/>
          <a:p>
            <a:r>
              <a:rPr lang="en-GB" sz="4000" b="1"/>
              <a:t>Convenio de Budapest sobre la ciberdelincuencia</a:t>
            </a:r>
            <a:endParaRPr lang="es-ES" sz="4000">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31</a:t>
            </a:fld>
            <a:endParaRPr lang="es-E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p:cNvSpPr>
          <p:nvPr>
            <p:ph type="body" idx="1"/>
          </p:nvPr>
        </p:nvSpPr>
        <p:spPr>
          <a:xfrm>
            <a:off x="457200" y="1222375"/>
            <a:ext cx="8229600" cy="5454650"/>
          </a:xfrm>
        </p:spPr>
        <p:txBody>
          <a:bodyPr/>
          <a:lstStyle/>
          <a:p>
            <a:pPr eaLnBrk="1" hangingPunct="1"/>
            <a:r>
              <a:rPr dirty="0"/>
              <a:t>La primera vez que la comunidad internacional se esfuerza por redactar un tratado universal sobre ciberdelincuencia</a:t>
            </a:r>
          </a:p>
          <a:p>
            <a:pPr lvl="1" eaLnBrk="1" hangingPunct="1"/>
            <a:r>
              <a:rPr dirty="0"/>
              <a:t>Propósito </a:t>
            </a:r>
          </a:p>
          <a:p>
            <a:pPr lvl="2" eaLnBrk="1" hangingPunct="1"/>
            <a:r>
              <a:rPr dirty="0"/>
              <a:t>para ser aceptado por la mayoría de los Estados en el mundo</a:t>
            </a:r>
          </a:p>
          <a:p>
            <a:pPr eaLnBrk="1" hangingPunct="1"/>
            <a:r>
              <a:rPr dirty="0"/>
              <a:t>Cada Parte podrá usarlo como marco para la cooperación internacional</a:t>
            </a:r>
          </a:p>
        </p:txBody>
      </p:sp>
      <p:sp>
        <p:nvSpPr>
          <p:cNvPr id="25603" name="Title 1"/>
          <p:cNvSpPr>
            <a:spLocks noGrp="1"/>
          </p:cNvSpPr>
          <p:nvPr>
            <p:ph type="title"/>
          </p:nvPr>
        </p:nvSpPr>
        <p:spPr>
          <a:xfrm>
            <a:off x="457200" y="274638"/>
            <a:ext cx="8229600" cy="773112"/>
          </a:xfrm>
        </p:spPr>
        <p:txBody>
          <a:bodyPr/>
          <a:lstStyle/>
          <a:p>
            <a:r>
              <a:rPr lang="en-GB" sz="4000" b="1"/>
              <a:t>Convenio de Budapest sobre la ciberdelincuencia</a:t>
            </a:r>
            <a:endParaRPr lang="es-ES" sz="4000">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32</a:t>
            </a:fld>
            <a:endParaRPr lang="es-E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descr="Rectángulo: Haga clic para editar estilos de texto maestro&#10;Segundo nivel&#10;Tercer nivel&#10;Cuarto nivel&#10;Quinto nivel"/>
          <p:cNvSpPr>
            <a:spLocks noGrp="1" noChangeArrowheads="1"/>
          </p:cNvSpPr>
          <p:nvPr>
            <p:ph type="body" idx="1"/>
          </p:nvPr>
        </p:nvSpPr>
        <p:spPr>
          <a:xfrm>
            <a:off x="457200" y="1431925"/>
            <a:ext cx="8229600" cy="4525963"/>
          </a:xfrm>
        </p:spPr>
        <p:txBody>
          <a:bodyPr/>
          <a:lstStyle/>
          <a:p>
            <a:pPr>
              <a:buFont typeface="Wingdings" pitchFamily="2" charset="2"/>
              <a:buNone/>
            </a:pPr>
            <a:r>
              <a:rPr lang="en-GB" sz="3600" b="1" dirty="0" err="1"/>
              <a:t>Herramientas</a:t>
            </a:r>
            <a:r>
              <a:rPr lang="en-GB" sz="3600" b="1" dirty="0"/>
              <a:t> de </a:t>
            </a:r>
            <a:r>
              <a:rPr lang="en-GB" sz="3600" b="1" dirty="0" err="1"/>
              <a:t>cooperación</a:t>
            </a:r>
            <a:r>
              <a:rPr lang="en-GB" sz="3600" b="1" dirty="0"/>
              <a:t> </a:t>
            </a:r>
            <a:r>
              <a:rPr lang="en-GB" sz="3600" b="1" dirty="0" err="1"/>
              <a:t>internacional</a:t>
            </a:r>
            <a:endParaRPr lang="en-GB" sz="3600" b="1" dirty="0"/>
          </a:p>
          <a:p>
            <a:r>
              <a:rPr lang="en-GB" sz="3600" dirty="0" err="1"/>
              <a:t>Reglas</a:t>
            </a:r>
            <a:r>
              <a:rPr lang="en-GB" sz="3600" dirty="0"/>
              <a:t> </a:t>
            </a:r>
            <a:r>
              <a:rPr lang="en-GB" sz="3600" dirty="0" err="1"/>
              <a:t>operativas</a:t>
            </a:r>
            <a:r>
              <a:rPr lang="en-GB" sz="3600" dirty="0"/>
              <a:t> y de </a:t>
            </a:r>
            <a:r>
              <a:rPr lang="en-GB" sz="3600" dirty="0" err="1"/>
              <a:t>procedimiento</a:t>
            </a:r>
            <a:endParaRPr lang="en-GB" sz="3600" dirty="0"/>
          </a:p>
          <a:p>
            <a:r>
              <a:rPr lang="en-GB" sz="3600" dirty="0" err="1"/>
              <a:t>Común</a:t>
            </a:r>
            <a:r>
              <a:rPr lang="en-GB" sz="3600" dirty="0"/>
              <a:t> a </a:t>
            </a:r>
            <a:r>
              <a:rPr lang="en-GB" sz="3600" dirty="0" err="1"/>
              <a:t>otras</a:t>
            </a:r>
            <a:r>
              <a:rPr lang="en-GB" sz="3600" dirty="0"/>
              <a:t> </a:t>
            </a:r>
            <a:r>
              <a:rPr lang="en-GB" sz="3600" dirty="0" err="1"/>
              <a:t>convenciones</a:t>
            </a:r>
            <a:r>
              <a:rPr lang="en-GB" sz="3600" dirty="0"/>
              <a:t> </a:t>
            </a:r>
            <a:r>
              <a:rPr lang="en-GB" sz="3600" dirty="0" err="1"/>
              <a:t>internacionales</a:t>
            </a:r>
            <a:endParaRPr lang="en-GB" sz="3600" dirty="0"/>
          </a:p>
          <a:p>
            <a:r>
              <a:rPr lang="en-GB" sz="3600" dirty="0" err="1"/>
              <a:t>Algunos</a:t>
            </a:r>
            <a:r>
              <a:rPr lang="en-GB" sz="3600" dirty="0"/>
              <a:t> de </a:t>
            </a:r>
            <a:r>
              <a:rPr lang="en-GB" sz="3600" dirty="0" err="1"/>
              <a:t>ellas</a:t>
            </a:r>
            <a:r>
              <a:rPr lang="en-GB" sz="3600" dirty="0"/>
              <a:t>, </a:t>
            </a:r>
            <a:r>
              <a:rPr lang="en-GB" sz="3600" dirty="0" err="1"/>
              <a:t>muy</a:t>
            </a:r>
            <a:r>
              <a:rPr lang="en-GB" sz="3600" dirty="0"/>
              <a:t> </a:t>
            </a:r>
            <a:r>
              <a:rPr lang="en-GB" sz="3600" dirty="0" err="1"/>
              <a:t>innovadores</a:t>
            </a:r>
            <a:r>
              <a:rPr lang="en-GB" sz="3600" dirty="0"/>
              <a:t> </a:t>
            </a:r>
          </a:p>
        </p:txBody>
      </p:sp>
      <p:sp>
        <p:nvSpPr>
          <p:cNvPr id="26627" name="Title 1"/>
          <p:cNvSpPr>
            <a:spLocks noGrp="1"/>
          </p:cNvSpPr>
          <p:nvPr>
            <p:ph type="title"/>
          </p:nvPr>
        </p:nvSpPr>
        <p:spPr>
          <a:xfrm>
            <a:off x="457200" y="274638"/>
            <a:ext cx="8229600" cy="773112"/>
          </a:xfrm>
        </p:spPr>
        <p:txBody>
          <a:bodyPr/>
          <a:lstStyle/>
          <a:p>
            <a:r>
              <a:rPr lang="en-GB" sz="4000" b="1"/>
              <a:t>Convenio de Budapest sobre la ciberdelincuencia</a:t>
            </a:r>
            <a:endParaRPr lang="es-ES" sz="4000">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33</a:t>
            </a:fld>
            <a:endParaRPr lang="es-E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6" descr="Imagen de signo de interrogación">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GB" sz="5400" b="1">
                <a:latin typeface="Calibri" pitchFamily="34" charset="0"/>
              </a:rPr>
              <a:t>Preguntas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34</a:t>
            </a:fld>
            <a:endParaRPr lang="es-E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62250"/>
            <a:ext cx="8229600" cy="1143000"/>
          </a:xfrm>
        </p:spPr>
        <p:txBody>
          <a:bodyPr/>
          <a:lstStyle/>
          <a:p>
            <a:pPr eaLnBrk="1" hangingPunct="1"/>
            <a:r>
              <a:rPr lang="en-GB" sz="3600" b="1" dirty="0" err="1"/>
              <a:t>Parte</a:t>
            </a:r>
            <a:r>
              <a:rPr lang="en-GB" sz="3600" b="1" dirty="0"/>
              <a:t> </a:t>
            </a:r>
            <a:r>
              <a:rPr lang="en-GB" sz="3600" b="1" dirty="0" err="1"/>
              <a:t>cuatro</a:t>
            </a:r>
            <a:br>
              <a:rPr dirty="0"/>
            </a:br>
            <a:r>
              <a:rPr lang="en-GB" sz="3600" b="1" dirty="0"/>
              <a:t>Convenio de Budapest:</a:t>
            </a:r>
            <a:r>
              <a:rPr lang="en-US" sz="3600" b="1" dirty="0"/>
              <a:t>
</a:t>
            </a:r>
            <a:br>
              <a:rPr dirty="0"/>
            </a:br>
            <a:r>
              <a:rPr lang="en-GB" sz="3600" b="1" dirty="0"/>
              <a:t>"Herramientas de cooperación internacional"</a:t>
            </a:r>
            <a:br>
              <a:rPr dirty="0"/>
            </a:br>
            <a:endParaRPr lang="es-ES" sz="3600" dirty="0">
              <a:ea typeface="ＭＳ Ｐゴシック" pitchFamily="34" charset="-128"/>
            </a:endParaRPr>
          </a:p>
        </p:txBody>
      </p:sp>
      <p:pic>
        <p:nvPicPr>
          <p:cNvPr id="2867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35</a:t>
            </a:fld>
            <a:endParaRPr lang="es-E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36</a:t>
            </a:fld>
            <a:endParaRPr lang="es-ES"/>
          </a:p>
        </p:txBody>
      </p:sp>
      <p:sp>
        <p:nvSpPr>
          <p:cNvPr id="5" name="Rectangle 2"/>
          <p:cNvSpPr txBox="1">
            <a:spLocks/>
          </p:cNvSpPr>
          <p:nvPr/>
        </p:nvSpPr>
        <p:spPr bwMode="auto">
          <a:xfrm>
            <a:off x="457200" y="616749"/>
            <a:ext cx="8229600" cy="1880792"/>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s-ES" altLang="sr-Latn-RS" b="1" i="1" dirty="0">
              <a:cs typeface="Times New Roman" pitchFamily="18" charset="0"/>
            </a:endParaRPr>
          </a:p>
          <a:p>
            <a:pPr algn="ctr" eaLnBrk="1" hangingPunct="1">
              <a:lnSpc>
                <a:spcPct val="80000"/>
              </a:lnSpc>
              <a:buFont typeface="Arial" charset="0"/>
              <a:buNone/>
            </a:pPr>
            <a:r>
              <a:rPr lang="en-GB" altLang="sr-Latn-RS" b="1" i="1" dirty="0"/>
              <a:t>Información espontánea</a:t>
            </a:r>
          </a:p>
          <a:p>
            <a:pPr algn="ctr" eaLnBrk="1" hangingPunct="1">
              <a:lnSpc>
                <a:spcPct val="80000"/>
              </a:lnSpc>
              <a:buFont typeface="Arial" charset="0"/>
              <a:buNone/>
            </a:pPr>
            <a:r>
              <a:rPr lang="en-GB" altLang="sr-Latn-RS" b="1" i="1" dirty="0"/>
              <a:t>(Artículo 26 - Convenio de Budapest)</a:t>
            </a:r>
          </a:p>
          <a:p>
            <a:pPr eaLnBrk="1" hangingPunct="1">
              <a:lnSpc>
                <a:spcPct val="80000"/>
              </a:lnSpc>
              <a:buFont typeface="Arial" charset="0"/>
              <a:buNone/>
            </a:pPr>
            <a:endParaRPr lang="es-ES" altLang="sr-Latn-RS" dirty="0">
              <a:cs typeface="Times New Roman" pitchFamily="18" charset="0"/>
            </a:endParaRPr>
          </a:p>
          <a:p>
            <a:pPr eaLnBrk="1" hangingPunct="1">
              <a:lnSpc>
                <a:spcPct val="80000"/>
              </a:lnSpc>
              <a:spcBef>
                <a:spcPts val="600"/>
              </a:spcBef>
              <a:spcAft>
                <a:spcPts val="1200"/>
              </a:spcAft>
            </a:pPr>
            <a:endParaRPr lang="es-ES" altLang="sr-Latn-RS" sz="2400" dirty="0">
              <a:cs typeface="Times New Roman" pitchFamily="18" charset="0"/>
            </a:endParaRPr>
          </a:p>
          <a:p>
            <a:pPr eaLnBrk="1" hangingPunct="1">
              <a:lnSpc>
                <a:spcPct val="80000"/>
              </a:lnSpc>
              <a:spcBef>
                <a:spcPts val="600"/>
              </a:spcBef>
              <a:spcAft>
                <a:spcPts val="1200"/>
              </a:spcAft>
            </a:pPr>
            <a:r>
              <a:rPr lang="en-GB" altLang="sr-Latn-RS" sz="2400" dirty="0"/>
              <a:t>Las autoridades de una Parte, dentro de una investigación interna, descubren que parte de la información que obtuvieron debe ser enviada a las autoridades de la otra Parte.</a:t>
            </a:r>
          </a:p>
          <a:p>
            <a:pPr eaLnBrk="1" hangingPunct="1">
              <a:lnSpc>
                <a:spcPct val="80000"/>
              </a:lnSpc>
              <a:spcBef>
                <a:spcPts val="600"/>
              </a:spcBef>
              <a:spcAft>
                <a:spcPts val="1200"/>
              </a:spcAft>
            </a:pPr>
            <a:r>
              <a:rPr lang="en-GB" altLang="sr-Latn-RS" sz="2400" dirty="0"/>
              <a:t>Se puede hacer si la información parece ser útil o necesaria para el comienzo o el desarrollo de una investigación sobre un delito en el marco del Convenio. </a:t>
            </a:r>
          </a:p>
          <a:p>
            <a:pPr eaLnBrk="1" hangingPunct="1">
              <a:lnSpc>
                <a:spcPct val="80000"/>
              </a:lnSpc>
              <a:spcBef>
                <a:spcPts val="600"/>
              </a:spcBef>
              <a:spcAft>
                <a:spcPts val="1200"/>
              </a:spcAft>
            </a:pPr>
            <a:r>
              <a:rPr lang="en-GB" altLang="sr-Latn-RS" sz="2400" dirty="0"/>
              <a:t>De acuerdo con el Art. 26, 2, este envío de información puede someterse a ciertas condiciones, principalmente de confidencialidad.</a:t>
            </a:r>
            <a:endParaRPr lang="es-ES" altLang="sr-Latn-RS" sz="2800" dirty="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Posição de Conteúdo 2"/>
          <p:cNvSpPr>
            <a:spLocks noGrp="1"/>
          </p:cNvSpPr>
          <p:nvPr>
            <p:ph idx="1"/>
          </p:nvPr>
        </p:nvSpPr>
        <p:spPr>
          <a:xfrm>
            <a:off x="457200" y="1711325"/>
            <a:ext cx="8369300" cy="4891088"/>
          </a:xfrm>
        </p:spPr>
        <p:txBody>
          <a:bodyPr/>
          <a:lstStyle/>
          <a:p>
            <a:pPr marL="514350" indent="-514350" algn="just">
              <a:buFont typeface="+mj-lt"/>
              <a:buAutoNum type="arabicPeriod"/>
            </a:pPr>
            <a:r>
              <a:rPr lang="es-ES" sz="2800" dirty="0"/>
              <a:t>Dentro de los límites de su derecho interno y sin que exista demanda previa, una Parte podrá comunicar a otra Parte información obtenida de sus propias investigaciones si considera que ello puede ayudar a la Parte destinataria a iniciar o a concluir investigaciones o procedimientos en relación con delitos previstos de conformidad con el presente Convenio, o cuando dicha información pueda conducir a una petición de cooperación de dicha Parte en virtud del presente </a:t>
            </a:r>
            <a:r>
              <a:rPr lang="es-ES" sz="2800" dirty="0" err="1"/>
              <a:t>Capítul</a:t>
            </a:r>
            <a:r>
              <a:rPr lang="en-GB" sz="2800" dirty="0"/>
              <a:t>o.</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4000" b="1" dirty="0"/>
              <a:t>Artículo 26</a:t>
            </a:r>
            <a:br/>
            <a:r>
              <a:rPr lang="en-GB" sz="4000" b="1" dirty="0"/>
              <a:t>Información espontánea</a:t>
            </a:r>
            <a:endParaRPr lang="es-ES" sz="4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37</a:t>
            </a:fld>
            <a:endParaRPr lang="es-ES"/>
          </a:p>
        </p:txBody>
      </p:sp>
    </p:spTree>
    <p:extLst>
      <p:ext uri="{BB962C8B-B14F-4D97-AF65-F5344CB8AC3E}">
        <p14:creationId xmlns:p14="http://schemas.microsoft.com/office/powerpoint/2010/main" val="23674907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Posição de Conteúdo 2"/>
          <p:cNvSpPr>
            <a:spLocks noGrp="1"/>
          </p:cNvSpPr>
          <p:nvPr>
            <p:ph idx="1"/>
          </p:nvPr>
        </p:nvSpPr>
        <p:spPr>
          <a:xfrm>
            <a:off x="457200" y="1711325"/>
            <a:ext cx="8369300" cy="4891088"/>
          </a:xfrm>
        </p:spPr>
        <p:txBody>
          <a:bodyPr/>
          <a:lstStyle/>
          <a:p>
            <a:pPr marL="514350" indent="-514350" algn="just">
              <a:buFont typeface="+mj-lt"/>
              <a:buAutoNum type="arabicPeriod" startAt="2"/>
            </a:pPr>
            <a:r>
              <a:rPr lang="es-ES" sz="2800" dirty="0"/>
              <a:t>Antes de comunicar dicha información, la Parte que la proporciona podrá pedir que sea tratada de forma confidencial o que sólo se utilice bajo ciertas condiciones. Si la Parte destinataria no puede atender a dicha petición, deberá informar de ello a la otra Parte, que decidirá a continuación si, no obstante, debe proporcionar la información. Si la Parte destinataria acepta la información bajo las condiciones establecidas, estará obligada a respetarlas.</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4000" b="1"/>
              <a:t>Artículo 26</a:t>
            </a:r>
            <a:br/>
            <a:r>
              <a:rPr lang="en-GB" sz="4000" b="1"/>
              <a:t>Información espontánea</a:t>
            </a:r>
            <a:endParaRPr lang="es-ES" sz="4000" b="1">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38</a:t>
            </a:fld>
            <a:endParaRPr lang="es-ES"/>
          </a:p>
        </p:txBody>
      </p:sp>
    </p:spTree>
    <p:extLst>
      <p:ext uri="{BB962C8B-B14F-4D97-AF65-F5344CB8AC3E}">
        <p14:creationId xmlns:p14="http://schemas.microsoft.com/office/powerpoint/2010/main" val="39602853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Posição de Conteúdo 2"/>
          <p:cNvSpPr>
            <a:spLocks noGrp="1"/>
          </p:cNvSpPr>
          <p:nvPr>
            <p:ph idx="1"/>
          </p:nvPr>
        </p:nvSpPr>
        <p:spPr>
          <a:xfrm>
            <a:off x="341194" y="1711325"/>
            <a:ext cx="8485306" cy="4891088"/>
          </a:xfrm>
        </p:spPr>
        <p:txBody>
          <a:bodyPr/>
          <a:lstStyle/>
          <a:p>
            <a:pPr marL="514350" indent="-514350" algn="just">
              <a:buFont typeface="+mj-lt"/>
              <a:buAutoNum type="arabicPeriod"/>
            </a:pPr>
            <a:r>
              <a:rPr lang="es-ES" sz="2800" dirty="0"/>
              <a:t>Dentro de los límites de su derecho interno y sin que exista demanda previa, una Parte podrá </a:t>
            </a:r>
            <a:r>
              <a:rPr lang="es-ES" sz="2800" b="1" dirty="0">
                <a:solidFill>
                  <a:srgbClr val="FF0000"/>
                </a:solidFill>
              </a:rPr>
              <a:t>comunicar a otra Parte información obtenida de sus propias investigaciones </a:t>
            </a:r>
            <a:r>
              <a:rPr lang="es-ES" sz="2800" dirty="0"/>
              <a:t>si considera que ello puede ayudar a la Parte destinataria a iniciar o a concluir investigaciones o procedimientos en relación con delitos previstos de conformidad con el presente Convenio, o cuando dicha información pueda conducir a una petición de cooperación de dicha Parte en virtud del presente </a:t>
            </a:r>
            <a:r>
              <a:rPr lang="es-ES" sz="2800" dirty="0" err="1"/>
              <a:t>Capítul</a:t>
            </a:r>
            <a:r>
              <a:rPr lang="en-GB" sz="2800" dirty="0"/>
              <a:t>o.</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4000" b="1" dirty="0"/>
              <a:t>Artículo 26</a:t>
            </a:r>
            <a:br/>
            <a:r>
              <a:rPr lang="en-GB" sz="4000" b="1" dirty="0"/>
              <a:t>Información espontánea</a:t>
            </a:r>
            <a:endParaRPr lang="es-ES" sz="4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39</a:t>
            </a:fld>
            <a:endParaRPr lang="es-ES" dirty="0">
              <a:solidFill>
                <a:schemeClr val="tx1"/>
              </a:solidFill>
            </a:endParaRPr>
          </a:p>
        </p:txBody>
      </p:sp>
    </p:spTree>
    <p:extLst>
      <p:ext uri="{BB962C8B-B14F-4D97-AF65-F5344CB8AC3E}">
        <p14:creationId xmlns:p14="http://schemas.microsoft.com/office/powerpoint/2010/main" val="2922134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eaLnBrk="1" hangingPunct="1">
              <a:defRPr/>
            </a:pPr>
            <a:r>
              <a:rPr lang="en-GB" sz="3600" b="1"/>
              <a:t>Parte uno</a:t>
            </a:r>
            <a:br/>
            <a:r>
              <a:rPr lang="en-GB" sz="3600" b="1"/>
              <a:t>La dimensión internacional de la ciberdelincuencia</a:t>
            </a:r>
            <a:endParaRPr lang="es-ES" sz="3600">
              <a:ea typeface="ＭＳ Ｐゴシック" charset="0"/>
              <a:cs typeface="ＭＳ Ｐゴシック" charset="0"/>
            </a:endParaRPr>
          </a:p>
        </p:txBody>
      </p:sp>
      <p:pic>
        <p:nvPicPr>
          <p:cNvPr id="512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4</a:t>
            </a:fld>
            <a:endParaRPr lang="es-E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descr="Rectángulo: Haga clic para editar estilos de texto maestro&#10;Segundo nivel&#10;Tercer nivel&#10;Cuarto nivel&#10;Quinto nivel"/>
          <p:cNvSpPr>
            <a:spLocks noGrp="1" noChangeArrowheads="1"/>
          </p:cNvSpPr>
          <p:nvPr>
            <p:ph type="body" idx="1"/>
          </p:nvPr>
        </p:nvSpPr>
        <p:spPr>
          <a:xfrm>
            <a:off x="457200" y="1574549"/>
            <a:ext cx="8229600" cy="4965700"/>
          </a:xfrm>
        </p:spPr>
        <p:txBody>
          <a:bodyPr/>
          <a:lstStyle/>
          <a:p>
            <a:pPr algn="just">
              <a:lnSpc>
                <a:spcPct val="90000"/>
              </a:lnSpc>
            </a:pPr>
            <a:r>
              <a:rPr lang="en-GB" sz="2600" dirty="0">
                <a:latin typeface="+mj-lt"/>
              </a:rPr>
              <a:t>Previsto para situaciones donde una Parte que lleva a cabo una investigación criminal no tiene conocimiento de la existencia de información y no puede solicitarla</a:t>
            </a:r>
          </a:p>
          <a:p>
            <a:pPr algn="just">
              <a:lnSpc>
                <a:spcPct val="90000"/>
              </a:lnSpc>
            </a:pPr>
            <a:r>
              <a:rPr lang="en-GB" sz="2600" dirty="0">
                <a:latin typeface="+mj-lt"/>
              </a:rPr>
              <a:t>Proporciona base legal en ausencia de solicitudes de reenvío de información que puede ser útil o necesaria para:</a:t>
            </a:r>
          </a:p>
          <a:p>
            <a:pPr lvl="1" algn="just">
              <a:lnSpc>
                <a:spcPct val="90000"/>
              </a:lnSpc>
            </a:pPr>
            <a:r>
              <a:rPr lang="en-GB" sz="2600" dirty="0">
                <a:latin typeface="+mj-lt"/>
              </a:rPr>
              <a:t>Comenzar la investigación con respecto a la ofensa criminal</a:t>
            </a:r>
          </a:p>
          <a:p>
            <a:pPr lvl="1" algn="just">
              <a:lnSpc>
                <a:spcPct val="90000"/>
              </a:lnSpc>
            </a:pPr>
            <a:r>
              <a:rPr lang="en-GB" sz="2600" dirty="0">
                <a:latin typeface="+mj-lt"/>
              </a:rPr>
              <a:t>Desarrollar la investigación con respecto a la ofensa criminal</a:t>
            </a:r>
          </a:p>
          <a:p>
            <a:pPr algn="just">
              <a:lnSpc>
                <a:spcPct val="90000"/>
              </a:lnSpc>
            </a:pPr>
            <a:r>
              <a:rPr sz="2600" dirty="0">
                <a:latin typeface="+mj-lt"/>
              </a:rPr>
              <a:t>La parte divulgadora no está impedida de investigar también o iniciar procedimientos basados ​​en información revelada si tiene jurisdicción</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4000" b="1" dirty="0"/>
              <a:t>Información a futuro obtenida dentro de sus propias investigaciones </a:t>
            </a:r>
            <a:endParaRPr lang="es-ES" sz="4000" b="1" dirty="0">
              <a:effectLst>
                <a:outerShdw blurRad="38100" dist="38100" dir="2700000" algn="tl">
                  <a:srgbClr val="DDDDDD"/>
                </a:outerShdw>
              </a:effectLst>
              <a:ea typeface="ＭＳ Ｐゴシック"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40</a:t>
            </a:fld>
            <a:endParaRPr lang="es-ES" dirty="0">
              <a:solidFill>
                <a:schemeClr val="tx1"/>
              </a:solidFill>
            </a:endParaRPr>
          </a:p>
        </p:txBody>
      </p:sp>
    </p:spTree>
    <p:extLst>
      <p:ext uri="{BB962C8B-B14F-4D97-AF65-F5344CB8AC3E}">
        <p14:creationId xmlns:p14="http://schemas.microsoft.com/office/powerpoint/2010/main" val="30274277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Posição de Conteúdo 2"/>
          <p:cNvSpPr>
            <a:spLocks noGrp="1"/>
          </p:cNvSpPr>
          <p:nvPr>
            <p:ph idx="1"/>
          </p:nvPr>
        </p:nvSpPr>
        <p:spPr>
          <a:xfrm>
            <a:off x="457200" y="1711325"/>
            <a:ext cx="8369300" cy="4891088"/>
          </a:xfrm>
        </p:spPr>
        <p:txBody>
          <a:bodyPr/>
          <a:lstStyle/>
          <a:p>
            <a:pPr marL="514350" indent="-514350" algn="just">
              <a:buFont typeface="+mj-lt"/>
              <a:buAutoNum type="arabicPeriod" startAt="2"/>
            </a:pPr>
            <a:r>
              <a:rPr lang="es-ES" sz="2800" dirty="0"/>
              <a:t>Antes de comunicar dicha información, la Parte que la proporciona podrá pedir que sea </a:t>
            </a:r>
            <a:r>
              <a:rPr lang="es-ES" sz="2800" b="1" dirty="0">
                <a:solidFill>
                  <a:srgbClr val="FF0000"/>
                </a:solidFill>
              </a:rPr>
              <a:t>tratada de forma confidencial o que sólo se utilice bajo ciertas condiciones</a:t>
            </a:r>
            <a:r>
              <a:rPr lang="es-ES" sz="2800" dirty="0"/>
              <a:t>. Si la Parte destinataria no puede atender a dicha petición, deberá informar de ello a la otra Parte, que decidirá a continuación si, no obstante, debe proporcionar la información. Si la Parte destinataria acepta la información bajo las condiciones establecidas, estará obligada a respetarlas</a:t>
            </a:r>
            <a:r>
              <a:rPr lang="en-GB" sz="2400" dirty="0"/>
              <a:t>.</a:t>
            </a:r>
            <a:endParaRPr lang="es-ES" sz="2400" dirty="0">
              <a:ea typeface="ＭＳ Ｐゴシック" pitchFamily="34" charset="-128"/>
            </a:endParaRPr>
          </a:p>
          <a:p>
            <a:pPr marL="0" indent="0" algn="just">
              <a:buFont typeface="Arial" pitchFamily="34" charset="0"/>
              <a:buNone/>
            </a:pPr>
            <a:endParaRPr lang="es-ES" sz="2800" dirty="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4000" b="1"/>
              <a:t>Artículo 26</a:t>
            </a:r>
            <a:br/>
            <a:r>
              <a:rPr lang="en-GB" sz="4000" b="1"/>
              <a:t>Información espontánea</a:t>
            </a:r>
            <a:endParaRPr lang="es-ES" sz="4000" b="1">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41</a:t>
            </a:fld>
            <a:endParaRPr lang="es-ES" dirty="0">
              <a:solidFill>
                <a:schemeClr val="tx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descr="Rectángulo: Haga clic para editar estilos de texto maestro&#10;Segundo nivel&#10;Tercer nivel&#10;Cuarto nivel&#10;Quinto nivel"/>
          <p:cNvSpPr>
            <a:spLocks noGrp="1" noChangeArrowheads="1"/>
          </p:cNvSpPr>
          <p:nvPr>
            <p:ph type="body" idx="1"/>
          </p:nvPr>
        </p:nvSpPr>
        <p:spPr>
          <a:xfrm>
            <a:off x="457200" y="1612649"/>
            <a:ext cx="8229600" cy="4965700"/>
          </a:xfrm>
        </p:spPr>
        <p:txBody>
          <a:bodyPr/>
          <a:lstStyle/>
          <a:p>
            <a:pPr algn="just">
              <a:lnSpc>
                <a:spcPct val="90000"/>
              </a:lnSpc>
            </a:pPr>
            <a:r>
              <a:rPr lang="en-GB" sz="2600" dirty="0">
                <a:latin typeface="+mj-lt"/>
              </a:rPr>
              <a:t>El estado proveedor puede reenviar información sujeta a ciertas condiciones, incluida la confidencialidad </a:t>
            </a:r>
          </a:p>
          <a:p>
            <a:pPr algn="just">
              <a:lnSpc>
                <a:spcPct val="90000"/>
              </a:lnSpc>
            </a:pPr>
            <a:endParaRPr lang="es-ES" sz="2600" dirty="0">
              <a:latin typeface="+mj-lt"/>
              <a:ea typeface="ＭＳ Ｐゴシック" pitchFamily="34" charset="-128"/>
              <a:cs typeface="Times New Roman" panose="02020603050405020304" pitchFamily="18" charset="0"/>
            </a:endParaRPr>
          </a:p>
          <a:p>
            <a:pPr algn="just">
              <a:lnSpc>
                <a:spcPct val="90000"/>
              </a:lnSpc>
            </a:pPr>
            <a:r>
              <a:rPr lang="en-GB" sz="2600" dirty="0">
                <a:latin typeface="+mj-lt"/>
              </a:rPr>
              <a:t>Posibles propósitos de requerir confidencialidad:</a:t>
            </a:r>
          </a:p>
          <a:p>
            <a:pPr lvl="1" algn="just">
              <a:lnSpc>
                <a:spcPct val="90000"/>
              </a:lnSpc>
            </a:pPr>
            <a:r>
              <a:rPr lang="en-GB" sz="2200" dirty="0">
                <a:latin typeface="+mj-lt"/>
              </a:rPr>
              <a:t>Proteger la identidad de un medio de recopilar información;</a:t>
            </a:r>
          </a:p>
          <a:p>
            <a:pPr lvl="1" algn="just">
              <a:lnSpc>
                <a:spcPct val="90000"/>
              </a:lnSpc>
            </a:pPr>
            <a:r>
              <a:rPr lang="en-GB" sz="2200" dirty="0">
                <a:latin typeface="+mj-lt"/>
              </a:rPr>
              <a:t>Proteger la confidencialidad de la investigación en curso </a:t>
            </a:r>
          </a:p>
          <a:p>
            <a:pPr algn="just">
              <a:lnSpc>
                <a:spcPct val="90000"/>
              </a:lnSpc>
            </a:pPr>
            <a:endParaRPr lang="es-ES" sz="2600" dirty="0">
              <a:latin typeface="+mj-lt"/>
              <a:ea typeface="ＭＳ Ｐゴシック" pitchFamily="34" charset="-128"/>
              <a:cs typeface="Times New Roman" panose="02020603050405020304" pitchFamily="18" charset="0"/>
            </a:endParaRPr>
          </a:p>
          <a:p>
            <a:pPr algn="just">
              <a:lnSpc>
                <a:spcPct val="90000"/>
              </a:lnSpc>
            </a:pPr>
            <a:r>
              <a:rPr lang="en-GB" sz="2600" dirty="0">
                <a:latin typeface="+mj-lt"/>
              </a:rPr>
              <a:t>Si el estado receptor no puede cumplir con las condiciones, informará al estado proveedor que luego tiene la opción de no proporcionar información</a:t>
            </a:r>
          </a:p>
          <a:p>
            <a:pPr algn="just">
              <a:lnSpc>
                <a:spcPct val="90000"/>
              </a:lnSpc>
            </a:pPr>
            <a:endParaRPr lang="es-ES" sz="2600" dirty="0">
              <a:latin typeface="+mj-lt"/>
              <a:ea typeface="ＭＳ Ｐゴシック" pitchFamily="34" charset="-128"/>
              <a:cs typeface="Times New Roman" panose="02020603050405020304" pitchFamily="18" charset="0"/>
            </a:endParaRPr>
          </a:p>
          <a:p>
            <a:pPr algn="just">
              <a:lnSpc>
                <a:spcPct val="90000"/>
              </a:lnSpc>
            </a:pPr>
            <a:r>
              <a:rPr lang="en-GB" sz="2600" dirty="0">
                <a:latin typeface="+mj-lt"/>
              </a:rPr>
              <a:t>Si el estado receptor acepta las condiciones, debe cumplir</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4000" b="1" dirty="0"/>
              <a:t>Confidencialidad y otras condiciones</a:t>
            </a:r>
            <a:endParaRPr lang="es-ES" sz="4000" b="1" dirty="0">
              <a:effectLst>
                <a:outerShdw blurRad="38100" dist="38100" dir="2700000" algn="tl">
                  <a:srgbClr val="DDDDDD"/>
                </a:outerShdw>
              </a:effectLst>
              <a:ea typeface="ＭＳ Ｐゴシック"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42</a:t>
            </a:fld>
            <a:endParaRPr lang="es-ES" dirty="0">
              <a:solidFill>
                <a:schemeClr val="tx1"/>
              </a:solidFill>
            </a:endParaRPr>
          </a:p>
        </p:txBody>
      </p:sp>
    </p:spTree>
    <p:extLst>
      <p:ext uri="{BB962C8B-B14F-4D97-AF65-F5344CB8AC3E}">
        <p14:creationId xmlns:p14="http://schemas.microsoft.com/office/powerpoint/2010/main" val="31892730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43</a:t>
            </a:fld>
            <a:endParaRPr lang="es-ES"/>
          </a:p>
        </p:txBody>
      </p:sp>
      <p:sp>
        <p:nvSpPr>
          <p:cNvPr id="5" name="Rectangle 2"/>
          <p:cNvSpPr txBox="1">
            <a:spLocks/>
          </p:cNvSpPr>
          <p:nvPr/>
        </p:nvSpPr>
        <p:spPr bwMode="auto">
          <a:xfrm>
            <a:off x="457200" y="261900"/>
            <a:ext cx="8229600" cy="21674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s-ES" altLang="sr-Latn-RS" b="1" i="1" dirty="0">
              <a:cs typeface="Times New Roman" pitchFamily="18" charset="0"/>
            </a:endParaRPr>
          </a:p>
          <a:p>
            <a:pPr algn="ctr" eaLnBrk="1" hangingPunct="1">
              <a:lnSpc>
                <a:spcPct val="80000"/>
              </a:lnSpc>
              <a:buFont typeface="Arial" charset="0"/>
              <a:buNone/>
            </a:pPr>
            <a:r>
              <a:rPr lang="en-GB" altLang="sr-Latn-RS" b="1" i="1" dirty="0" err="1"/>
              <a:t>Conservación</a:t>
            </a:r>
            <a:r>
              <a:rPr lang="en-GB" altLang="sr-Latn-RS" b="1" i="1" dirty="0"/>
              <a:t> </a:t>
            </a:r>
            <a:r>
              <a:rPr lang="en-GB" altLang="sr-Latn-RS" b="1" i="1" dirty="0" err="1"/>
              <a:t>rápida</a:t>
            </a:r>
            <a:r>
              <a:rPr lang="en-GB" altLang="sr-Latn-RS" b="1" i="1" dirty="0"/>
              <a:t> de los datos almacenados en un sistema informático</a:t>
            </a:r>
          </a:p>
          <a:p>
            <a:pPr algn="ctr" eaLnBrk="1" hangingPunct="1">
              <a:lnSpc>
                <a:spcPct val="80000"/>
              </a:lnSpc>
              <a:buFont typeface="Arial" charset="0"/>
              <a:buNone/>
            </a:pPr>
            <a:r>
              <a:rPr lang="en-GB" altLang="sr-Latn-RS" b="1" i="1" dirty="0"/>
              <a:t>(Artículo 29 - Convenio de Budapest)</a:t>
            </a:r>
          </a:p>
          <a:p>
            <a:pPr algn="ctr" eaLnBrk="1" hangingPunct="1">
              <a:lnSpc>
                <a:spcPct val="80000"/>
              </a:lnSpc>
              <a:buFont typeface="Arial" charset="0"/>
              <a:buNone/>
            </a:pPr>
            <a:endParaRPr lang="es-ES" altLang="sr-Latn-RS" b="1" i="1" dirty="0">
              <a:cs typeface="Times New Roman" pitchFamily="18" charset="0"/>
            </a:endParaRPr>
          </a:p>
          <a:p>
            <a:pPr>
              <a:lnSpc>
                <a:spcPct val="90000"/>
              </a:lnSpc>
            </a:pPr>
            <a:r>
              <a:rPr lang="en-GB" sz="2400" b="1" dirty="0"/>
              <a:t>Marco paralelo a la disposición interna</a:t>
            </a:r>
          </a:p>
          <a:p>
            <a:pPr lvl="1">
              <a:lnSpc>
                <a:spcPct val="90000"/>
              </a:lnSpc>
            </a:pPr>
            <a:r>
              <a:rPr lang="en-GB" sz="2000" dirty="0"/>
              <a:t>permite a una Parte contratante exigir a otra Parte la </a:t>
            </a:r>
            <a:r>
              <a:rPr lang="en-GB" sz="2000" dirty="0" err="1"/>
              <a:t>conservación</a:t>
            </a:r>
            <a:r>
              <a:rPr lang="en-GB" sz="2000" dirty="0"/>
              <a:t> </a:t>
            </a:r>
            <a:r>
              <a:rPr lang="en-GB" sz="2000" dirty="0" err="1"/>
              <a:t>rápida</a:t>
            </a:r>
            <a:r>
              <a:rPr lang="en-GB" sz="2000" dirty="0"/>
              <a:t> de los datos</a:t>
            </a:r>
          </a:p>
          <a:p>
            <a:pPr lvl="1">
              <a:lnSpc>
                <a:spcPct val="90000"/>
              </a:lnSpc>
            </a:pPr>
            <a:r>
              <a:rPr lang="en-GB" sz="2000" dirty="0"/>
              <a:t>si al mismo tiempo expresa su intención de enviar una solicitud formal de asistencia para un registro, confiscación o cualquier medida similar </a:t>
            </a:r>
          </a:p>
          <a:p>
            <a:pPr>
              <a:lnSpc>
                <a:spcPct val="90000"/>
              </a:lnSpc>
            </a:pPr>
            <a:r>
              <a:rPr lang="en-GB" sz="2400" dirty="0"/>
              <a:t>La parte requerida debe actuar según sea necesario, con la debida diligencia, para preservar los datos solicitados, de acuerdo con su propia legislación nacional.</a:t>
            </a:r>
          </a:p>
          <a:p>
            <a:pPr>
              <a:lnSpc>
                <a:spcPct val="90000"/>
              </a:lnSpc>
            </a:pPr>
            <a:r>
              <a:rPr lang="en-GB" sz="2400" b="1" dirty="0"/>
              <a:t>La parte requerida no puede exigir la doble incriminación</a:t>
            </a:r>
            <a:r>
              <a:rPr lang="en-GB" sz="2400" dirty="0"/>
              <a:t> como condición para preservar los datos</a:t>
            </a:r>
            <a:r>
              <a:rPr dirty="0"/>
              <a:t> </a:t>
            </a:r>
            <a:endParaRPr lang="es-ES" sz="2400" i="1" dirty="0"/>
          </a:p>
          <a:p>
            <a:pPr lvl="1">
              <a:lnSpc>
                <a:spcPct val="90000"/>
              </a:lnSpc>
            </a:pPr>
            <a:r>
              <a:rPr lang="en-US" sz="2000" i="1" dirty="0"/>
              <a:t>excepto ofensas que no sean Art 2-11 o política, soberanía, seguridad, orden público u otros intereses esenciales</a:t>
            </a:r>
            <a:endParaRPr lang="es-ES" sz="2000" i="1" dirty="0"/>
          </a:p>
        </p:txBody>
      </p:sp>
    </p:spTree>
    <p:extLst>
      <p:ext uri="{BB962C8B-B14F-4D97-AF65-F5344CB8AC3E}">
        <p14:creationId xmlns:p14="http://schemas.microsoft.com/office/powerpoint/2010/main" val="21725703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 descr="Rectángulo: Haga clic para editar estilos de texto maestro&#10;Segundo nivel&#10;Tercer nivel&#10;Cuarto nivel&#10;Quinto nivel"/>
          <p:cNvSpPr>
            <a:spLocks noGrp="1" noChangeArrowheads="1"/>
          </p:cNvSpPr>
          <p:nvPr>
            <p:ph type="body" idx="4294967295"/>
          </p:nvPr>
        </p:nvSpPr>
        <p:spPr>
          <a:xfrm>
            <a:off x="457200" y="1344214"/>
            <a:ext cx="8396288" cy="5251450"/>
          </a:xfrm>
        </p:spPr>
        <p:txBody>
          <a:bodyPr/>
          <a:lstStyle/>
          <a:p>
            <a:pPr>
              <a:lnSpc>
                <a:spcPct val="90000"/>
              </a:lnSpc>
            </a:pPr>
            <a:r>
              <a:rPr lang="en-GB" sz="2400" dirty="0"/>
              <a:t>Una nueva herramienta de cooperación internacional</a:t>
            </a:r>
          </a:p>
          <a:p>
            <a:pPr>
              <a:lnSpc>
                <a:spcPct val="90000"/>
              </a:lnSpc>
            </a:pPr>
            <a:r>
              <a:rPr lang="en-GB" sz="2400" dirty="0"/>
              <a:t>Especificidad del entorno digital - la necesidad de conservar algo que, en breves instantes, puede eliminarse por completo</a:t>
            </a:r>
          </a:p>
          <a:p>
            <a:pPr>
              <a:lnSpc>
                <a:spcPct val="90000"/>
              </a:lnSpc>
            </a:pPr>
            <a:r>
              <a:rPr lang="en-GB" sz="2400" dirty="0"/>
              <a:t>Solo una medida de conservación, por razones urgentes y no implica la divulgación automática de los datos preservados (no intrusivos)</a:t>
            </a:r>
            <a:endParaRPr lang="es-ES" sz="2400" dirty="0"/>
          </a:p>
          <a:p>
            <a:pPr lvl="1">
              <a:lnSpc>
                <a:spcPct val="90000"/>
              </a:lnSpc>
            </a:pPr>
            <a:r>
              <a:rPr lang="en-GB" sz="2000" dirty="0"/>
              <a:t>en los casos en que se permite la divulgación, existen reglas muy limitadas para hacerlo, sobre todo si los datos no son meramente datos de tráfico</a:t>
            </a:r>
          </a:p>
          <a:p>
            <a:pPr>
              <a:lnSpc>
                <a:spcPct val="90000"/>
              </a:lnSpc>
            </a:pPr>
            <a:r>
              <a:rPr lang="en-GB" sz="2400" dirty="0"/>
              <a:t>En casos prácticos, se puede realizar una </a:t>
            </a:r>
            <a:r>
              <a:rPr lang="en-GB" sz="2400" dirty="0" err="1"/>
              <a:t>conservación</a:t>
            </a:r>
            <a:r>
              <a:rPr lang="en-GB" sz="2400" dirty="0"/>
              <a:t> </a:t>
            </a:r>
            <a:r>
              <a:rPr lang="en-GB" sz="2400" dirty="0" err="1"/>
              <a:t>rápida</a:t>
            </a:r>
            <a:r>
              <a:rPr lang="en-GB" sz="2400" dirty="0"/>
              <a:t> de los datos y luego, se puede suponer que no hay condiciones para continuar la divulgación de esos datos a la parte solicitante</a:t>
            </a:r>
            <a:endParaRPr lang="es-ES" sz="2400" dirty="0"/>
          </a:p>
          <a:p>
            <a:pPr>
              <a:lnSpc>
                <a:spcPct val="90000"/>
              </a:lnSpc>
            </a:pPr>
            <a:r>
              <a:rPr lang="en-US" sz="2400" dirty="0"/>
              <a:t>No menos de 60 días (para habilitar la solicitud de registro y confiscación)</a:t>
            </a:r>
            <a:endParaRPr lang="es-ES" sz="2400" dirty="0"/>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en-GB" b="1"/>
              <a:t>Artículo 29</a:t>
            </a:r>
            <a:endParaRPr lang="es-ES" b="1">
              <a:effectLst>
                <a:outerShdw blurRad="38100" dist="38100" dir="2700000" algn="tl">
                  <a:srgbClr val="C0C0C0"/>
                </a:outerShdw>
              </a:effectLst>
            </a:endParaRPr>
          </a:p>
        </p:txBody>
      </p:sp>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44</a:t>
            </a:fld>
            <a:endParaRPr lang="es-ES"/>
          </a:p>
        </p:txBody>
      </p:sp>
    </p:spTree>
    <p:extLst>
      <p:ext uri="{BB962C8B-B14F-4D97-AF65-F5344CB8AC3E}">
        <p14:creationId xmlns:p14="http://schemas.microsoft.com/office/powerpoint/2010/main" val="40255906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838200" y="1620838"/>
            <a:ext cx="7772400" cy="4968875"/>
          </a:xfrm>
        </p:spPr>
        <p:txBody>
          <a:bodyPr/>
          <a:lstStyle/>
          <a:p>
            <a:pPr marL="514350" indent="-514350" algn="just">
              <a:buFont typeface="+mj-lt"/>
              <a:buAutoNum type="arabicPeriod"/>
              <a:defRPr/>
            </a:pPr>
            <a:r>
              <a:rPr lang="es-ES" sz="2600" dirty="0">
                <a:latin typeface="+mj-lt"/>
              </a:rPr>
              <a:t>Una Parte podrá solicitar a otra Parte que ordene o imponga de otro modo la conservación rápida de datos almacenados por medio de sistemas informáticos que se encuentren en el territorio de esa otra Parte, y en relación con los cuales la Parte requirente tenga intención de presentar una solicitud de asistencia mutua con vistas al registro o al acceso por un medio similar, la confiscación o la obtención por un medio similar, o a la revelación de dichos datos</a:t>
            </a:r>
            <a:r>
              <a:rPr lang="en-GB" sz="2600" dirty="0">
                <a:latin typeface="+mj-lt"/>
              </a:rPr>
              <a:t>.</a:t>
            </a:r>
            <a:endParaRPr lang="es-ES" sz="2600" dirty="0">
              <a:latin typeface="+mj-lt"/>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000" b="1" dirty="0" err="1"/>
              <a:t>Artículo</a:t>
            </a:r>
            <a:r>
              <a:rPr lang="en-GB" sz="3000" b="1" dirty="0"/>
              <a:t> 29</a:t>
            </a:r>
            <a:br>
              <a:rPr dirty="0"/>
            </a:br>
            <a:r>
              <a:rPr lang="en-GB" sz="3000" b="1" dirty="0" err="1"/>
              <a:t>Conservación</a:t>
            </a:r>
            <a:r>
              <a:rPr lang="en-GB" sz="3000" b="1" dirty="0"/>
              <a:t> </a:t>
            </a:r>
            <a:r>
              <a:rPr lang="en-GB" sz="3000" b="1" dirty="0" err="1"/>
              <a:t>rápida</a:t>
            </a:r>
            <a:r>
              <a:rPr lang="en-GB" sz="3000" b="1" dirty="0"/>
              <a:t> de los </a:t>
            </a:r>
            <a:r>
              <a:rPr lang="en-GB" sz="3000" b="1" dirty="0" err="1"/>
              <a:t>datos</a:t>
            </a:r>
            <a:r>
              <a:rPr lang="en-GB" sz="3000" b="1" dirty="0"/>
              <a:t> </a:t>
            </a:r>
            <a:r>
              <a:rPr lang="en-GB" sz="3000" b="1" dirty="0" err="1"/>
              <a:t>informáticos</a:t>
            </a:r>
            <a:r>
              <a:rPr lang="en-GB" sz="3000" b="1" dirty="0"/>
              <a:t> </a:t>
            </a:r>
            <a:r>
              <a:rPr lang="en-GB" sz="3000" b="1" dirty="0" err="1"/>
              <a:t>almacenados</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45</a:t>
            </a:fld>
            <a:endParaRPr lang="es-E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186612" y="1570037"/>
            <a:ext cx="8808098" cy="4968875"/>
          </a:xfrm>
        </p:spPr>
        <p:txBody>
          <a:bodyPr/>
          <a:lstStyle/>
          <a:p>
            <a:pPr marL="0" lvl="0" indent="0">
              <a:buNone/>
            </a:pPr>
            <a:r>
              <a:rPr lang="es-ES" sz="2000" dirty="0"/>
              <a:t>2. En toda solicitud de conservación formulada en virtud del párrafo 1 deberá precisarse:</a:t>
            </a:r>
            <a:endParaRPr lang="es-ES" sz="1400" dirty="0"/>
          </a:p>
          <a:p>
            <a:pPr marL="571500" indent="-514350">
              <a:buFont typeface="+mj-lt"/>
              <a:buAutoNum type="alphaLcParenR"/>
            </a:pPr>
            <a:r>
              <a:rPr lang="es-ES" sz="2000" dirty="0"/>
              <a:t>la autoridad que solicita la conservación;</a:t>
            </a:r>
            <a:endParaRPr lang="es-ES" dirty="0"/>
          </a:p>
          <a:p>
            <a:pPr marL="571500" indent="-514350">
              <a:buFont typeface="+mj-lt"/>
              <a:buAutoNum type="alphaLcParenR"/>
            </a:pPr>
            <a:r>
              <a:rPr lang="es-ES" sz="2000" dirty="0"/>
              <a:t>el delito objeto de la investigación o de procedimientos penales y una breve exposición de los hechos relacionados con el mismo;</a:t>
            </a:r>
            <a:endParaRPr lang="es-ES" dirty="0"/>
          </a:p>
          <a:p>
            <a:pPr marL="571500" indent="-514350">
              <a:buFont typeface="+mj-lt"/>
              <a:buAutoNum type="alphaLcParenR"/>
            </a:pPr>
            <a:r>
              <a:rPr lang="es-ES" sz="2000" dirty="0"/>
              <a:t>los datos informáticos almacenados que deben conservarse y su relación con el delito;</a:t>
            </a:r>
            <a:endParaRPr lang="es-ES" dirty="0"/>
          </a:p>
          <a:p>
            <a:pPr marL="571500" indent="-514350">
              <a:buFont typeface="+mj-lt"/>
              <a:buAutoNum type="alphaLcParenR"/>
            </a:pPr>
            <a:r>
              <a:rPr lang="es-ES" sz="2000" dirty="0"/>
              <a:t>toda información disponible que permita identificar al responsable de la custodia de los datos informáticos almacenados o el emplazamiento del sistema informático;</a:t>
            </a:r>
            <a:endParaRPr lang="es-ES" dirty="0"/>
          </a:p>
          <a:p>
            <a:pPr marL="571500" indent="-514350">
              <a:buFont typeface="+mj-lt"/>
              <a:buAutoNum type="alphaLcParenR"/>
            </a:pPr>
            <a:r>
              <a:rPr lang="es-ES" sz="2000" dirty="0"/>
              <a:t>la necesidad de la medida de conservación; y</a:t>
            </a:r>
            <a:endParaRPr lang="es-ES" dirty="0"/>
          </a:p>
          <a:p>
            <a:pPr marL="571500" indent="-514350">
              <a:buFont typeface="+mj-lt"/>
              <a:buAutoNum type="alphaLcParenR"/>
            </a:pPr>
            <a:r>
              <a:rPr lang="es-ES" sz="2000" dirty="0"/>
              <a:t>que la Parte tiene intención de presentar una solicitud de asistencia mutua con vistas al registro o al acceso por un medio similar, a la confiscación o a la obtención por un medio similar, o a la revelación de los datos informáticos almacenados.</a:t>
            </a:r>
            <a:endParaRPr lang="es-ES" dirty="0"/>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000" b="1" dirty="0" err="1"/>
              <a:t>Artículo</a:t>
            </a:r>
            <a:r>
              <a:rPr lang="en-GB" sz="3000" b="1" dirty="0"/>
              <a:t> 29</a:t>
            </a:r>
            <a:br>
              <a:rPr dirty="0"/>
            </a:br>
            <a:r>
              <a:rPr lang="en-GB" sz="3000" b="1" dirty="0" err="1"/>
              <a:t>Conservación</a:t>
            </a:r>
            <a:r>
              <a:rPr lang="en-GB" sz="3000" b="1" dirty="0"/>
              <a:t> </a:t>
            </a:r>
            <a:r>
              <a:rPr lang="en-GB" sz="3000" b="1" dirty="0" err="1"/>
              <a:t>rápida</a:t>
            </a:r>
            <a:r>
              <a:rPr lang="en-GB" sz="3000" b="1" dirty="0"/>
              <a:t> de los </a:t>
            </a:r>
            <a:r>
              <a:rPr lang="en-GB" sz="3000" b="1" dirty="0" err="1"/>
              <a:t>datos</a:t>
            </a:r>
            <a:r>
              <a:rPr lang="en-GB" sz="3000" b="1" dirty="0"/>
              <a:t> </a:t>
            </a:r>
            <a:r>
              <a:rPr lang="en-GB" sz="3000" b="1" dirty="0" err="1"/>
              <a:t>informáticos</a:t>
            </a:r>
            <a:r>
              <a:rPr lang="en-GB" sz="3000" b="1" dirty="0"/>
              <a:t> </a:t>
            </a:r>
            <a:r>
              <a:rPr lang="en-GB" sz="3000" b="1" dirty="0" err="1"/>
              <a:t>almacenados</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46</a:t>
            </a:fld>
            <a:endParaRPr lang="es-ES"/>
          </a:p>
        </p:txBody>
      </p:sp>
    </p:spTree>
    <p:extLst>
      <p:ext uri="{BB962C8B-B14F-4D97-AF65-F5344CB8AC3E}">
        <p14:creationId xmlns:p14="http://schemas.microsoft.com/office/powerpoint/2010/main" val="3406288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136477" y="1570037"/>
            <a:ext cx="8816454" cy="4968875"/>
          </a:xfrm>
        </p:spPr>
        <p:txBody>
          <a:bodyPr/>
          <a:lstStyle/>
          <a:p>
            <a:pPr marL="457200" indent="-457200" algn="just">
              <a:lnSpc>
                <a:spcPct val="90000"/>
              </a:lnSpc>
              <a:spcBef>
                <a:spcPts val="600"/>
              </a:spcBef>
              <a:spcAft>
                <a:spcPts val="1200"/>
              </a:spcAft>
              <a:buFont typeface="+mj-lt"/>
              <a:buAutoNum type="arabicPeriod" startAt="3"/>
            </a:pPr>
            <a:r>
              <a:rPr lang="es-ES" sz="2200" dirty="0"/>
              <a:t>Tras recibir la solicitud de otra Parte, la Parte requerida deberá adoptar todas las medidas adecuadas para proceder sin demora a la conservación de los datos solicitados, de conformidad con su derecho interno. A los efectos de responder a solicitudes de este tipo no se requiere la doble tipificación penal como condición para proceder a la conservación.</a:t>
            </a:r>
          </a:p>
          <a:p>
            <a:pPr marL="457200" indent="-457200" algn="just">
              <a:lnSpc>
                <a:spcPct val="90000"/>
              </a:lnSpc>
              <a:spcBef>
                <a:spcPts val="600"/>
              </a:spcBef>
              <a:spcAft>
                <a:spcPts val="1200"/>
              </a:spcAft>
              <a:buFont typeface="+mj-lt"/>
              <a:buAutoNum type="arabicPeriod" startAt="3"/>
            </a:pPr>
            <a:r>
              <a:rPr lang="es-ES" sz="2200" dirty="0"/>
              <a:t>Cuando una Parte exige la doble tipificación penal como condición para atender a una solicitud de asistencia mutua con vistas al registro o al acceso por un medio similar, a la confiscación o a la obtención por un medio similar o a la revelación de los datos almacenados en relación con delitos diferentes de los previstos de conformidad con los artículos 2 a 11 del presente Convenio, podrá reservarse el derecho a denegar la solicitud de conservación en virtud del presente artículo en caso de que tenga motivos para creer que, en el momento de la revelación de los datos, no se cumplirá la condición de la doble tipificación penal</a:t>
            </a:r>
            <a:r>
              <a:rPr lang="en-US" sz="2200" dirty="0"/>
              <a:t>.</a:t>
            </a:r>
            <a:endParaRPr lang="es-ES" sz="2200" dirty="0"/>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000" b="1" dirty="0" err="1"/>
              <a:t>Artículo</a:t>
            </a:r>
            <a:r>
              <a:rPr lang="en-GB" sz="3000" b="1" dirty="0"/>
              <a:t> 29</a:t>
            </a:r>
            <a:br>
              <a:rPr dirty="0"/>
            </a:br>
            <a:r>
              <a:rPr lang="en-GB" sz="3000" b="1" dirty="0" err="1"/>
              <a:t>Conservación</a:t>
            </a:r>
            <a:r>
              <a:rPr lang="en-GB" sz="3000" b="1" dirty="0"/>
              <a:t> </a:t>
            </a:r>
            <a:r>
              <a:rPr lang="en-GB" sz="3000" b="1" dirty="0" err="1"/>
              <a:t>rápida</a:t>
            </a:r>
            <a:r>
              <a:rPr lang="en-GB" sz="3000" b="1" dirty="0"/>
              <a:t> de los </a:t>
            </a:r>
            <a:r>
              <a:rPr lang="en-GB" sz="3000" b="1" dirty="0" err="1"/>
              <a:t>datos</a:t>
            </a:r>
            <a:r>
              <a:rPr lang="en-GB" sz="3000" b="1" dirty="0"/>
              <a:t> </a:t>
            </a:r>
            <a:r>
              <a:rPr lang="en-GB" sz="3000" b="1" dirty="0" err="1"/>
              <a:t>informáticos</a:t>
            </a:r>
            <a:r>
              <a:rPr lang="en-GB" sz="3000" b="1" dirty="0"/>
              <a:t> </a:t>
            </a:r>
            <a:r>
              <a:rPr lang="en-GB" sz="3000" b="1" dirty="0" err="1"/>
              <a:t>almacenados</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47</a:t>
            </a:fld>
            <a:endParaRPr lang="es-ES"/>
          </a:p>
        </p:txBody>
      </p:sp>
    </p:spTree>
    <p:extLst>
      <p:ext uri="{BB962C8B-B14F-4D97-AF65-F5344CB8AC3E}">
        <p14:creationId xmlns:p14="http://schemas.microsoft.com/office/powerpoint/2010/main" val="39721995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387625" y="1713065"/>
            <a:ext cx="8299175" cy="4643285"/>
          </a:xfrm>
        </p:spPr>
        <p:txBody>
          <a:bodyPr/>
          <a:lstStyle/>
          <a:p>
            <a:pPr marL="0" lvl="0" indent="0">
              <a:buNone/>
            </a:pPr>
            <a:r>
              <a:rPr lang="es-ES" sz="2200" dirty="0"/>
              <a:t>5) Asimismo, las solicitudes de conservación sólo podrán ser denegadas si:</a:t>
            </a:r>
          </a:p>
          <a:p>
            <a:pPr marL="400050" lvl="1" indent="0">
              <a:buNone/>
            </a:pPr>
            <a:r>
              <a:rPr lang="es-ES" sz="2200" dirty="0"/>
              <a:t>a) la solicitud se refiere a un delito que la Parte requerida considera de carácter político o vinculado a un delito de carácter político; o</a:t>
            </a:r>
          </a:p>
          <a:p>
            <a:pPr marL="400050" lvl="1" indent="0">
              <a:buNone/>
            </a:pPr>
            <a:r>
              <a:rPr lang="es-ES" sz="2200" dirty="0"/>
              <a:t>b) la Parte requerida considera que la ejecución de la solicitud podría atentar contra su soberanía, seguridad, orden público u otros intereses esenciales.</a:t>
            </a:r>
          </a:p>
          <a:p>
            <a:pPr marL="0" indent="0">
              <a:buNone/>
            </a:pPr>
            <a:r>
              <a:rPr lang="es-ES" sz="2200" dirty="0"/>
              <a:t>6) Cuando la Parte requerida considere que la conservación por sí sola de los datos no bastará para garantizar su disponibilidad futura, o que pondrá en peligro la confidencialidad de la investigación de la Parte requirente, o causará cualquier otro perjuicio a la misma, informará de ello rápidamente a la Parte requirente, quien determinará a continuación la conveniencia, no obstante, de dar curso a la solicitud.</a:t>
            </a:r>
            <a:endParaRPr lang="es-ES" sz="2200" dirty="0">
              <a:latin typeface="+mj-lt"/>
              <a:ea typeface="+mn-ea"/>
              <a:cs typeface="Times New Roman" pitchFamily="18" charset="0"/>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000" b="1" dirty="0" err="1"/>
              <a:t>Artículo</a:t>
            </a:r>
            <a:r>
              <a:rPr lang="en-GB" sz="3000" b="1" dirty="0"/>
              <a:t> 29</a:t>
            </a:r>
            <a:br>
              <a:rPr dirty="0"/>
            </a:br>
            <a:r>
              <a:rPr lang="en-GB" sz="3000" b="1" dirty="0" err="1"/>
              <a:t>Conservación</a:t>
            </a:r>
            <a:r>
              <a:rPr lang="en-GB" sz="3000" b="1" dirty="0"/>
              <a:t> </a:t>
            </a:r>
            <a:r>
              <a:rPr lang="en-GB" sz="3000" b="1" dirty="0" err="1"/>
              <a:t>rápida</a:t>
            </a:r>
            <a:r>
              <a:rPr lang="en-GB" sz="3000" b="1" dirty="0"/>
              <a:t> de los </a:t>
            </a:r>
            <a:r>
              <a:rPr lang="en-GB" sz="3000" b="1" dirty="0" err="1"/>
              <a:t>datos</a:t>
            </a:r>
            <a:r>
              <a:rPr lang="en-GB" sz="3000" b="1" dirty="0"/>
              <a:t> </a:t>
            </a:r>
            <a:r>
              <a:rPr lang="en-GB" sz="3000" b="1" dirty="0" err="1"/>
              <a:t>informáticos</a:t>
            </a:r>
            <a:r>
              <a:rPr lang="en-GB" sz="3000" b="1" dirty="0"/>
              <a:t> </a:t>
            </a:r>
            <a:r>
              <a:rPr lang="en-GB" sz="3000" b="1" dirty="0" err="1"/>
              <a:t>almacenados</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48</a:t>
            </a:fld>
            <a:endParaRPr lang="es-ES"/>
          </a:p>
        </p:txBody>
      </p:sp>
    </p:spTree>
    <p:extLst>
      <p:ext uri="{BB962C8B-B14F-4D97-AF65-F5344CB8AC3E}">
        <p14:creationId xmlns:p14="http://schemas.microsoft.com/office/powerpoint/2010/main" val="26574273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537754" y="1978925"/>
            <a:ext cx="8096794" cy="4242488"/>
          </a:xfrm>
        </p:spPr>
        <p:txBody>
          <a:bodyPr/>
          <a:lstStyle/>
          <a:p>
            <a:pPr marL="457200" indent="-457200" algn="just">
              <a:buFont typeface="+mj-lt"/>
              <a:buAutoNum type="arabicPeriod" startAt="7"/>
            </a:pPr>
            <a:r>
              <a:rPr lang="es-ES" sz="2400" dirty="0"/>
              <a:t>Las medidas de conservación adoptadas en respuesta a solicitudes como la prevista en el párrafo 1 serán válidas por un periodo mínimo de 60 días, con el fin de que la Parte requirente pueda presentar una solicitud con vistas al registro o el acceso por un medio similar, la confiscación o la obtención por un medio similar, o la revelación de los datos. Una vez recibida la solicitud, los datos deberán conservarse hasta que se tome una decisión sobre la misma</a:t>
            </a:r>
            <a:r>
              <a:rPr lang="en-US" sz="2400" dirty="0"/>
              <a:t>.</a:t>
            </a:r>
            <a:endParaRPr lang="es-ES" sz="2400" dirty="0">
              <a:latin typeface="+mj-lt"/>
              <a:ea typeface="+mn-ea"/>
              <a:cs typeface="Times New Roman" pitchFamily="18" charset="0"/>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000" b="1" dirty="0" err="1"/>
              <a:t>Artículo</a:t>
            </a:r>
            <a:r>
              <a:rPr lang="en-GB" sz="3000" b="1" dirty="0"/>
              <a:t> 29</a:t>
            </a:r>
            <a:br>
              <a:rPr dirty="0"/>
            </a:br>
            <a:r>
              <a:rPr lang="en-GB" sz="3000" b="1" dirty="0" err="1"/>
              <a:t>Conservación</a:t>
            </a:r>
            <a:r>
              <a:rPr lang="en-GB" sz="3000" b="1" dirty="0"/>
              <a:t> </a:t>
            </a:r>
            <a:r>
              <a:rPr lang="en-GB" sz="3000" b="1" dirty="0" err="1"/>
              <a:t>rápida</a:t>
            </a:r>
            <a:r>
              <a:rPr lang="en-GB" sz="3000" b="1" dirty="0"/>
              <a:t> de los </a:t>
            </a:r>
            <a:r>
              <a:rPr lang="en-GB" sz="3000" b="1" dirty="0" err="1"/>
              <a:t>datos</a:t>
            </a:r>
            <a:r>
              <a:rPr lang="en-GB" sz="3000" b="1" dirty="0"/>
              <a:t> </a:t>
            </a:r>
            <a:r>
              <a:rPr lang="en-GB" sz="3000" b="1" dirty="0" err="1"/>
              <a:t>informáticos</a:t>
            </a:r>
            <a:r>
              <a:rPr lang="en-GB" sz="3000" b="1" dirty="0"/>
              <a:t> </a:t>
            </a:r>
            <a:r>
              <a:rPr lang="en-GB" sz="3000" b="1" dirty="0" err="1"/>
              <a:t>almacenados</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49</a:t>
            </a:fld>
            <a:endParaRPr lang="es-ES"/>
          </a:p>
        </p:txBody>
      </p:sp>
    </p:spTree>
    <p:extLst>
      <p:ext uri="{BB962C8B-B14F-4D97-AF65-F5344CB8AC3E}">
        <p14:creationId xmlns:p14="http://schemas.microsoft.com/office/powerpoint/2010/main" val="1457085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descr="Rectángulo: Haga clic para editar estilos de texto maestro&#10;Segundo nivel&#10;Tercer nivel&#10;Cuarto nivel&#10;Quinto nivel"/>
          <p:cNvSpPr>
            <a:spLocks noGrp="1" noChangeArrowheads="1"/>
          </p:cNvSpPr>
          <p:nvPr>
            <p:ph type="body" idx="1"/>
          </p:nvPr>
        </p:nvSpPr>
        <p:spPr>
          <a:xfrm>
            <a:off x="457200" y="1422400"/>
            <a:ext cx="8229600" cy="4910138"/>
          </a:xfrm>
        </p:spPr>
        <p:txBody>
          <a:bodyPr/>
          <a:lstStyle/>
          <a:p>
            <a:r>
              <a:rPr dirty="0"/>
              <a:t>Internet está disponible a nivel mundial, creando más oportunidades para los delincuentes</a:t>
            </a:r>
          </a:p>
          <a:p>
            <a:r>
              <a:rPr dirty="0"/>
              <a:t>Es utilizado por casi todos en el planeta y permite cometer delitos de forma remota</a:t>
            </a:r>
          </a:p>
          <a:p>
            <a:r>
              <a:rPr dirty="0"/>
              <a:t>La ciberdelincuencia debe abordarse como un fenómeno global</a:t>
            </a:r>
          </a:p>
          <a:p>
            <a:r>
              <a:rPr dirty="0"/>
              <a:t>La dimensión internacional es esencial para una comprensión adecuada de toda la realidad de la delincuencia informática</a:t>
            </a:r>
          </a:p>
        </p:txBody>
      </p:sp>
      <p:sp>
        <p:nvSpPr>
          <p:cNvPr id="6147" name="Title 1"/>
          <p:cNvSpPr>
            <a:spLocks noGrp="1"/>
          </p:cNvSpPr>
          <p:nvPr>
            <p:ph type="title"/>
          </p:nvPr>
        </p:nvSpPr>
        <p:spPr>
          <a:xfrm>
            <a:off x="457200" y="274638"/>
            <a:ext cx="8229600" cy="773112"/>
          </a:xfrm>
        </p:spPr>
        <p:txBody>
          <a:bodyPr/>
          <a:lstStyle/>
          <a:p>
            <a:pPr eaLnBrk="1" hangingPunct="1"/>
            <a:r>
              <a:rPr lang="en-GB" b="1"/>
              <a:t>Introducción</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5</a:t>
            </a:fld>
            <a:endParaRPr lang="es-E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838200" y="1620838"/>
            <a:ext cx="7772400" cy="4968875"/>
          </a:xfrm>
        </p:spPr>
        <p:txBody>
          <a:bodyPr/>
          <a:lstStyle/>
          <a:p>
            <a:pPr marL="514350" indent="-514350" algn="just">
              <a:buFont typeface="+mj-lt"/>
              <a:buAutoNum type="arabicPeriod"/>
              <a:defRPr/>
            </a:pPr>
            <a:r>
              <a:rPr lang="es-ES" sz="2800" dirty="0"/>
              <a:t>Una Parte podrá solicitar a otra Parte que ordene o imponga de otro modo la </a:t>
            </a:r>
            <a:r>
              <a:rPr lang="es-ES" sz="2800" b="1" dirty="0">
                <a:solidFill>
                  <a:srgbClr val="FF0000"/>
                </a:solidFill>
              </a:rPr>
              <a:t>conservación rápida de datos almacenados </a:t>
            </a:r>
            <a:r>
              <a:rPr lang="es-ES" sz="2800" dirty="0"/>
              <a:t>por medio de sistemas informáticos que se encuentren en el territorio de esa otra Parte, y en relación con los cuales la Parte requirente tenga </a:t>
            </a:r>
            <a:r>
              <a:rPr lang="es-ES" sz="2800" b="1" dirty="0">
                <a:solidFill>
                  <a:srgbClr val="FF0000"/>
                </a:solidFill>
              </a:rPr>
              <a:t>intención de presentar una solicitud de asistencia mutua con vistas al registro o al acceso por un medio similar, la confiscación o la obtención por un medio similar, o a la revelación de dichos datos</a:t>
            </a:r>
            <a:r>
              <a:rPr lang="en-GB" sz="2800" b="1" dirty="0">
                <a:solidFill>
                  <a:srgbClr val="FF0000"/>
                </a:solidFill>
              </a:rPr>
              <a:t>.</a:t>
            </a:r>
            <a:endParaRPr lang="es-ES" sz="2800" b="1" dirty="0">
              <a:solidFill>
                <a:srgbClr val="FF0000"/>
              </a:solidFill>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000" b="1" dirty="0"/>
              <a:t>Artículo 29</a:t>
            </a:r>
            <a:br>
              <a:rPr dirty="0"/>
            </a:br>
            <a:r>
              <a:rPr lang="en-GB" sz="3000" b="1" dirty="0" err="1"/>
              <a:t>Conservación</a:t>
            </a:r>
            <a:r>
              <a:rPr lang="en-GB" sz="3000" b="1" dirty="0"/>
              <a:t> </a:t>
            </a:r>
            <a:r>
              <a:rPr lang="en-GB" sz="3000" b="1" dirty="0" err="1"/>
              <a:t>rápida</a:t>
            </a:r>
            <a:r>
              <a:rPr lang="en-GB" sz="3000" b="1" dirty="0"/>
              <a:t> de los datos informáticos almacenados</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50</a:t>
            </a:fld>
            <a:endParaRPr lang="es-ES" dirty="0">
              <a:solidFill>
                <a:schemeClr val="tx1"/>
              </a:solidFill>
            </a:endParaRPr>
          </a:p>
        </p:txBody>
      </p:sp>
    </p:spTree>
    <p:extLst>
      <p:ext uri="{BB962C8B-B14F-4D97-AF65-F5344CB8AC3E}">
        <p14:creationId xmlns:p14="http://schemas.microsoft.com/office/powerpoint/2010/main" val="25659420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685800" y="1579131"/>
            <a:ext cx="7772400" cy="4968875"/>
          </a:xfrm>
        </p:spPr>
        <p:txBody>
          <a:bodyPr/>
          <a:lstStyle/>
          <a:p>
            <a:pPr algn="just">
              <a:defRPr/>
            </a:pPr>
            <a:r>
              <a:rPr lang="en-GB" sz="2400" dirty="0">
                <a:latin typeface="+mj-lt"/>
              </a:rPr>
              <a:t>La conservación es limitada, medida provisional</a:t>
            </a:r>
          </a:p>
          <a:p>
            <a:pPr algn="just">
              <a:defRPr/>
            </a:pPr>
            <a:r>
              <a:rPr lang="en-GB" sz="2400" dirty="0">
                <a:latin typeface="+mj-lt"/>
              </a:rPr>
              <a:t>La conservación debe tener lugar mucho más rápido que la ejecución de la asistencia mutua tradicional </a:t>
            </a:r>
          </a:p>
          <a:p>
            <a:pPr algn="just">
              <a:defRPr/>
            </a:pPr>
            <a:r>
              <a:rPr lang="en-GB" sz="2400" dirty="0">
                <a:latin typeface="+mj-lt"/>
              </a:rPr>
              <a:t>Los datos informáticos son altamente volátiles:</a:t>
            </a:r>
          </a:p>
          <a:p>
            <a:pPr lvl="1" algn="just">
              <a:defRPr/>
            </a:pPr>
            <a:r>
              <a:rPr lang="en-GB" sz="2400" dirty="0">
                <a:latin typeface="+mj-lt"/>
              </a:rPr>
              <a:t>Se pueden eliminar, mover o modificar con unas pocas teclas</a:t>
            </a:r>
          </a:p>
          <a:p>
            <a:pPr lvl="1" algn="just">
              <a:defRPr/>
            </a:pPr>
            <a:r>
              <a:rPr lang="en-GB" sz="2400" dirty="0">
                <a:latin typeface="+mj-lt"/>
              </a:rPr>
              <a:t>Algunos datos solo se almacenan durante un corto período de tiempo</a:t>
            </a:r>
          </a:p>
          <a:p>
            <a:pPr algn="just">
              <a:defRPr/>
            </a:pPr>
            <a:r>
              <a:rPr lang="en-GB" sz="2400" dirty="0">
                <a:latin typeface="+mj-lt"/>
              </a:rPr>
              <a:t>Por lo tanto, el Art. 29 proporciona un mecanismo para garantizar la disponibilidad de datos mientras se ejercen las medidas de asistencia mutua. </a:t>
            </a:r>
            <a:endParaRPr lang="es-ES" sz="2400" dirty="0">
              <a:latin typeface="+mj-lt"/>
              <a:ea typeface="+mn-ea"/>
              <a:cs typeface="Times New Roman" pitchFamily="18" charset="0"/>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4000" b="1" dirty="0"/>
              <a:t>Intención de enviar solicitud de asistencia mutua</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51</a:t>
            </a:fld>
            <a:endParaRPr lang="es-ES" dirty="0">
              <a:solidFill>
                <a:schemeClr val="tx1"/>
              </a:solidFill>
            </a:endParaRPr>
          </a:p>
        </p:txBody>
      </p:sp>
    </p:spTree>
    <p:extLst>
      <p:ext uri="{BB962C8B-B14F-4D97-AF65-F5344CB8AC3E}">
        <p14:creationId xmlns:p14="http://schemas.microsoft.com/office/powerpoint/2010/main" val="9951429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977900"/>
          </a:xfrm>
        </p:spPr>
        <p:txBody>
          <a:bodyPr/>
          <a:lstStyle/>
          <a:p>
            <a:pPr>
              <a:lnSpc>
                <a:spcPct val="90000"/>
              </a:lnSpc>
              <a:defRPr/>
            </a:pPr>
            <a:r>
              <a:rPr lang="en-GB" sz="3000" b="1" dirty="0" err="1"/>
              <a:t>Artículo</a:t>
            </a:r>
            <a:r>
              <a:rPr lang="en-GB" sz="3000" b="1" dirty="0"/>
              <a:t> 29</a:t>
            </a:r>
            <a:br>
              <a:rPr dirty="0"/>
            </a:br>
            <a:r>
              <a:rPr lang="es-ES" sz="3000" b="1" dirty="0"/>
              <a:t>Conservación rápida de datos informáticos almacenados</a:t>
            </a: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52</a:t>
            </a:fld>
            <a:endParaRPr lang="es-ES" dirty="0">
              <a:solidFill>
                <a:schemeClr val="tx1"/>
              </a:solidFill>
            </a:endParaRPr>
          </a:p>
        </p:txBody>
      </p:sp>
      <p:sp>
        <p:nvSpPr>
          <p:cNvPr id="5" name="Rectangle 3" descr="Rectángulo: Haga clic para editar estilos de texto maestro&#10;Segundo nivel&#10;Tercer nivel&#10;Cuarto nivel&#10;Quinto nivel"/>
          <p:cNvSpPr txBox="1">
            <a:spLocks noChangeArrowheads="1"/>
          </p:cNvSpPr>
          <p:nvPr/>
        </p:nvSpPr>
        <p:spPr bwMode="auto">
          <a:xfrm>
            <a:off x="305737" y="1539146"/>
            <a:ext cx="8538011"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pPr>
            <a:r>
              <a:rPr lang="es-ES" sz="2000" dirty="0"/>
              <a:t>2. En toda solicitud de conservación formulada en virtud del párrafo 1 deberá precisarse:</a:t>
            </a:r>
          </a:p>
          <a:p>
            <a:pPr marL="571500" indent="-514350">
              <a:buFont typeface="+mj-lt"/>
              <a:buAutoNum type="alphaLcParenR"/>
            </a:pPr>
            <a:r>
              <a:rPr lang="es-ES" sz="2000" dirty="0"/>
              <a:t>la </a:t>
            </a:r>
            <a:r>
              <a:rPr lang="es-ES" sz="2000" b="1" dirty="0">
                <a:solidFill>
                  <a:srgbClr val="FF0000"/>
                </a:solidFill>
              </a:rPr>
              <a:t>autoridad que solicita la conservación</a:t>
            </a:r>
            <a:r>
              <a:rPr lang="es-ES" sz="2000" dirty="0"/>
              <a:t>;</a:t>
            </a:r>
          </a:p>
          <a:p>
            <a:pPr marL="571500" indent="-514350">
              <a:buFont typeface="+mj-lt"/>
              <a:buAutoNum type="alphaLcParenR"/>
            </a:pPr>
            <a:r>
              <a:rPr lang="es-ES" sz="2000" dirty="0"/>
              <a:t>el </a:t>
            </a:r>
            <a:r>
              <a:rPr lang="es-ES" sz="2000" b="1" dirty="0">
                <a:solidFill>
                  <a:srgbClr val="FF0000"/>
                </a:solidFill>
              </a:rPr>
              <a:t>delito objeto de la investigación o de procedimientos penales y una breve exposición de los hechos relacionados con el mismo</a:t>
            </a:r>
            <a:r>
              <a:rPr lang="es-ES" sz="2000" dirty="0"/>
              <a:t>;</a:t>
            </a:r>
          </a:p>
          <a:p>
            <a:pPr marL="571500" indent="-514350">
              <a:buFont typeface="+mj-lt"/>
              <a:buAutoNum type="alphaLcParenR"/>
            </a:pPr>
            <a:r>
              <a:rPr lang="es-ES" sz="2000" dirty="0"/>
              <a:t>los </a:t>
            </a:r>
            <a:r>
              <a:rPr lang="es-ES" sz="2000" b="1" dirty="0">
                <a:solidFill>
                  <a:srgbClr val="FF0000"/>
                </a:solidFill>
              </a:rPr>
              <a:t>datos informáticos almacenados que deben conservarse y su relación con el delito</a:t>
            </a:r>
            <a:r>
              <a:rPr lang="es-ES" sz="2000" dirty="0"/>
              <a:t>;</a:t>
            </a:r>
          </a:p>
          <a:p>
            <a:pPr marL="571500" indent="-514350">
              <a:buFont typeface="+mj-lt"/>
              <a:buAutoNum type="alphaLcParenR"/>
            </a:pPr>
            <a:r>
              <a:rPr lang="es-ES" sz="2000" dirty="0"/>
              <a:t>toda </a:t>
            </a:r>
            <a:r>
              <a:rPr lang="es-ES" sz="2000" b="1" dirty="0">
                <a:solidFill>
                  <a:srgbClr val="FF0000"/>
                </a:solidFill>
              </a:rPr>
              <a:t>información disponible que permita identificar al responsable de la custodia de los datos informáticos almacenados o el emplazamiento del sistema informático</a:t>
            </a:r>
            <a:r>
              <a:rPr lang="es-ES" sz="2000" dirty="0"/>
              <a:t>;</a:t>
            </a:r>
          </a:p>
          <a:p>
            <a:pPr marL="571500" indent="-514350">
              <a:buFont typeface="+mj-lt"/>
              <a:buAutoNum type="alphaLcParenR"/>
            </a:pPr>
            <a:r>
              <a:rPr lang="es-ES" sz="2000" dirty="0"/>
              <a:t>la </a:t>
            </a:r>
            <a:r>
              <a:rPr lang="es-ES" sz="2000" b="1" dirty="0">
                <a:solidFill>
                  <a:srgbClr val="FF0000"/>
                </a:solidFill>
              </a:rPr>
              <a:t>necesidad de la medida de conservación</a:t>
            </a:r>
            <a:r>
              <a:rPr lang="es-ES" sz="2000" dirty="0"/>
              <a:t>; y</a:t>
            </a:r>
          </a:p>
          <a:p>
            <a:pPr marL="571500" indent="-514350">
              <a:buFont typeface="+mj-lt"/>
              <a:buAutoNum type="alphaLcParenR"/>
            </a:pPr>
            <a:r>
              <a:rPr lang="es-ES" sz="2000" dirty="0"/>
              <a:t>que la </a:t>
            </a:r>
            <a:r>
              <a:rPr lang="es-ES" sz="2000" b="1" dirty="0">
                <a:solidFill>
                  <a:srgbClr val="FF0000"/>
                </a:solidFill>
              </a:rPr>
              <a:t>Parte tiene intención de presentar una solicitud de asistencia mutua </a:t>
            </a:r>
            <a:r>
              <a:rPr lang="es-ES" sz="2000" dirty="0"/>
              <a:t>con vistas al registro o al acceso por un medio similar, a la confiscación o a la obtención por un medio similar, o a la revelación de los datos informáticos almacenados.</a:t>
            </a:r>
          </a:p>
          <a:p>
            <a:pPr marL="0" indent="0" algn="just">
              <a:buNone/>
              <a:defRPr/>
            </a:pPr>
            <a:endParaRPr lang="es-ES" sz="1800" dirty="0">
              <a:latin typeface="+mj-lt"/>
              <a:ea typeface="+mn-ea"/>
              <a:cs typeface="Times New Roman" pitchFamily="18" charset="0"/>
            </a:endParaRPr>
          </a:p>
        </p:txBody>
      </p:sp>
    </p:spTree>
    <p:extLst>
      <p:ext uri="{BB962C8B-B14F-4D97-AF65-F5344CB8AC3E}">
        <p14:creationId xmlns:p14="http://schemas.microsoft.com/office/powerpoint/2010/main" val="26075098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Contenido de la solicitud de </a:t>
            </a:r>
            <a:r>
              <a:rPr lang="es-ES" dirty="0"/>
              <a:t>conservación rápida</a:t>
            </a:r>
            <a:r>
              <a:rPr dirty="0"/>
              <a:t> </a:t>
            </a:r>
            <a:endParaRPr lang="es-ES" dirty="0"/>
          </a:p>
        </p:txBody>
      </p:sp>
      <p:sp>
        <p:nvSpPr>
          <p:cNvPr id="3" name="Content Placeholder 2"/>
          <p:cNvSpPr>
            <a:spLocks noGrp="1"/>
          </p:cNvSpPr>
          <p:nvPr>
            <p:ph idx="1"/>
          </p:nvPr>
        </p:nvSpPr>
        <p:spPr>
          <a:xfrm>
            <a:off x="245660" y="1859512"/>
            <a:ext cx="8666328" cy="4525963"/>
          </a:xfrm>
        </p:spPr>
        <p:txBody>
          <a:bodyPr/>
          <a:lstStyle/>
          <a:p>
            <a:pPr algn="just">
              <a:lnSpc>
                <a:spcPct val="90000"/>
              </a:lnSpc>
              <a:spcBef>
                <a:spcPts val="600"/>
              </a:spcBef>
              <a:spcAft>
                <a:spcPts val="1200"/>
              </a:spcAft>
            </a:pPr>
            <a:r>
              <a:rPr lang="en-US" sz="2400" dirty="0"/>
              <a:t>Medida provisional que requiere una preparación y transmisión rápidas de solicitudes</a:t>
            </a:r>
          </a:p>
          <a:p>
            <a:pPr>
              <a:lnSpc>
                <a:spcPct val="90000"/>
              </a:lnSpc>
              <a:spcBef>
                <a:spcPts val="600"/>
              </a:spcBef>
              <a:spcAft>
                <a:spcPts val="1200"/>
              </a:spcAft>
            </a:pPr>
            <a:r>
              <a:rPr lang="en-US" sz="2400" dirty="0"/>
              <a:t>Información/resumen mínimo que debe proporcionarse especificando:</a:t>
            </a:r>
          </a:p>
          <a:p>
            <a:pPr lvl="1">
              <a:lnSpc>
                <a:spcPct val="90000"/>
              </a:lnSpc>
              <a:spcBef>
                <a:spcPts val="600"/>
              </a:spcBef>
              <a:spcAft>
                <a:spcPts val="600"/>
              </a:spcAft>
            </a:pPr>
            <a:r>
              <a:rPr lang="en-US" sz="2000" dirty="0"/>
              <a:t>Autoridad que busca la conservación</a:t>
            </a:r>
          </a:p>
          <a:p>
            <a:pPr lvl="1">
              <a:lnSpc>
                <a:spcPct val="90000"/>
              </a:lnSpc>
              <a:spcBef>
                <a:spcPts val="600"/>
              </a:spcBef>
              <a:spcAft>
                <a:spcPts val="600"/>
              </a:spcAft>
            </a:pPr>
            <a:r>
              <a:rPr lang="en-US" sz="2000" dirty="0"/>
              <a:t>Delito que es sujeto de investigación criminal</a:t>
            </a:r>
          </a:p>
          <a:p>
            <a:pPr lvl="1">
              <a:lnSpc>
                <a:spcPct val="90000"/>
              </a:lnSpc>
              <a:spcBef>
                <a:spcPts val="600"/>
              </a:spcBef>
              <a:spcAft>
                <a:spcPts val="600"/>
              </a:spcAft>
            </a:pPr>
            <a:r>
              <a:rPr lang="en-US" sz="2000" dirty="0"/>
              <a:t>Breve resumen de los hechos del caso</a:t>
            </a:r>
          </a:p>
          <a:p>
            <a:pPr lvl="1">
              <a:lnSpc>
                <a:spcPct val="90000"/>
              </a:lnSpc>
              <a:spcBef>
                <a:spcPts val="600"/>
              </a:spcBef>
              <a:spcAft>
                <a:spcPts val="600"/>
              </a:spcAft>
            </a:pPr>
            <a:r>
              <a:rPr lang="en-US" sz="2000" dirty="0" err="1"/>
              <a:t>Datos</a:t>
            </a:r>
            <a:r>
              <a:rPr lang="en-US" sz="2000" dirty="0"/>
              <a:t> informáticos almacenados para ser conservados</a:t>
            </a:r>
          </a:p>
          <a:p>
            <a:pPr lvl="1">
              <a:lnSpc>
                <a:spcPct val="90000"/>
              </a:lnSpc>
              <a:spcBef>
                <a:spcPts val="600"/>
              </a:spcBef>
              <a:spcAft>
                <a:spcPts val="600"/>
              </a:spcAft>
            </a:pPr>
            <a:r>
              <a:rPr lang="en-US" sz="2000" dirty="0"/>
              <a:t>Cualquier información disponible sobre el custodio de los datos o la ubicación del sistema informático</a:t>
            </a:r>
          </a:p>
          <a:p>
            <a:pPr lvl="1">
              <a:lnSpc>
                <a:spcPct val="90000"/>
              </a:lnSpc>
              <a:spcBef>
                <a:spcPts val="600"/>
              </a:spcBef>
              <a:spcAft>
                <a:spcPts val="600"/>
              </a:spcAft>
            </a:pPr>
            <a:r>
              <a:rPr lang="en-US" sz="2000" dirty="0"/>
              <a:t>Necesidad de conservación</a:t>
            </a:r>
          </a:p>
          <a:p>
            <a:pPr lvl="1">
              <a:lnSpc>
                <a:spcPct val="90000"/>
              </a:lnSpc>
              <a:spcBef>
                <a:spcPts val="600"/>
              </a:spcBef>
              <a:spcAft>
                <a:spcPts val="600"/>
              </a:spcAft>
            </a:pPr>
            <a:r>
              <a:rPr lang="en-US" sz="2000" dirty="0"/>
              <a:t>Esa parte tiene la intención de presentar una solicitud de MLA</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53</a:t>
            </a:fld>
            <a:endParaRPr lang="es-ES" dirty="0">
              <a:solidFill>
                <a:schemeClr val="tx1"/>
              </a:solidFill>
            </a:endParaRPr>
          </a:p>
        </p:txBody>
      </p:sp>
    </p:spTree>
    <p:extLst>
      <p:ext uri="{BB962C8B-B14F-4D97-AF65-F5344CB8AC3E}">
        <p14:creationId xmlns:p14="http://schemas.microsoft.com/office/powerpoint/2010/main" val="1178543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977900"/>
          </a:xfrm>
        </p:spPr>
        <p:txBody>
          <a:bodyPr/>
          <a:lstStyle/>
          <a:p>
            <a:pPr>
              <a:lnSpc>
                <a:spcPct val="90000"/>
              </a:lnSpc>
              <a:defRPr/>
            </a:pPr>
            <a:r>
              <a:rPr lang="en-GB" sz="3000" b="1" dirty="0" err="1"/>
              <a:t>Artículo</a:t>
            </a:r>
            <a:r>
              <a:rPr lang="en-GB" sz="3000" b="1" dirty="0"/>
              <a:t> 29</a:t>
            </a:r>
            <a:br>
              <a:rPr dirty="0"/>
            </a:br>
            <a:r>
              <a:rPr lang="es-ES" sz="3000" b="1" dirty="0"/>
              <a:t>Conservación rápida de datos informáticos almacenados</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54</a:t>
            </a:fld>
            <a:endParaRPr lang="es-ES" dirty="0">
              <a:solidFill>
                <a:schemeClr val="tx1"/>
              </a:solidFill>
            </a:endParaRPr>
          </a:p>
        </p:txBody>
      </p:sp>
      <p:sp>
        <p:nvSpPr>
          <p:cNvPr id="5" name="Rectangle 3" descr="Rectángulo: Haga clic para editar estilos de texto maestro&#10;Segundo nivel&#10;Tercer nivel&#10;Cuarto nivel&#10;Quinto nivel"/>
          <p:cNvSpPr txBox="1">
            <a:spLocks noChangeArrowheads="1"/>
          </p:cNvSpPr>
          <p:nvPr/>
        </p:nvSpPr>
        <p:spPr bwMode="auto">
          <a:xfrm>
            <a:off x="163773" y="1391690"/>
            <a:ext cx="8816454"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pPr>
            <a:r>
              <a:rPr lang="es-ES" sz="2200" dirty="0"/>
              <a:t>4) </a:t>
            </a:r>
            <a:r>
              <a:rPr lang="es-ES" sz="2200" b="1" dirty="0">
                <a:solidFill>
                  <a:srgbClr val="FF0000"/>
                </a:solidFill>
              </a:rPr>
              <a:t>Cuando una Parte exige la doble tipificación penal como condición para atender a una solicitud de asistencia mutua </a:t>
            </a:r>
            <a:r>
              <a:rPr lang="es-ES" sz="2200" dirty="0"/>
              <a:t>con vistas al registro o al acceso por un medio similar, a la confiscación o a la obtención por un medio similar o a la revelación de los datos almacenados </a:t>
            </a:r>
            <a:r>
              <a:rPr lang="es-ES" sz="2200" b="1" dirty="0">
                <a:solidFill>
                  <a:srgbClr val="FF0000"/>
                </a:solidFill>
              </a:rPr>
              <a:t>en relación con delitos diferentes de los previstos de conformidad con los artículos 2 a 11 </a:t>
            </a:r>
            <a:r>
              <a:rPr lang="es-ES" sz="2200" dirty="0"/>
              <a:t>del presente Convenio, podrá </a:t>
            </a:r>
            <a:r>
              <a:rPr lang="es-ES" sz="2200" b="1" dirty="0">
                <a:solidFill>
                  <a:srgbClr val="FF0000"/>
                </a:solidFill>
              </a:rPr>
              <a:t>reservarse el derecho a denegar la solicitud de conservación en virtud del presente artículo en caso de que tenga motivos para creer que, en el momento de la revelación de los datos, no se cumplirá la condición de la doble tipificación penal</a:t>
            </a:r>
            <a:r>
              <a:rPr lang="es-ES" sz="2200" dirty="0"/>
              <a:t>.</a:t>
            </a:r>
          </a:p>
          <a:p>
            <a:pPr marL="0" lvl="0" indent="0">
              <a:buNone/>
            </a:pPr>
            <a:r>
              <a:rPr lang="es-ES" sz="2200" dirty="0"/>
              <a:t>5) Asimismo, las solicitudes de conservación sólo podrán ser denegadas si:</a:t>
            </a:r>
          </a:p>
          <a:p>
            <a:pPr marL="400050" lvl="1" indent="0">
              <a:buNone/>
            </a:pPr>
            <a:r>
              <a:rPr lang="es-ES" sz="1800" dirty="0"/>
              <a:t>a) la solicitud se refiere a un delito que la Parte requerida considera de </a:t>
            </a:r>
            <a:r>
              <a:rPr lang="es-ES" sz="1800" b="1" dirty="0">
                <a:solidFill>
                  <a:srgbClr val="FF0000"/>
                </a:solidFill>
              </a:rPr>
              <a:t>carácter político </a:t>
            </a:r>
            <a:r>
              <a:rPr lang="es-ES" sz="1800" dirty="0"/>
              <a:t>o </a:t>
            </a:r>
            <a:r>
              <a:rPr lang="es-ES" sz="1800" b="1" dirty="0">
                <a:solidFill>
                  <a:srgbClr val="FF0000"/>
                </a:solidFill>
              </a:rPr>
              <a:t>vinculado a un delito de carácter político</a:t>
            </a:r>
            <a:r>
              <a:rPr lang="es-ES" sz="1800" dirty="0"/>
              <a:t>; o</a:t>
            </a:r>
            <a:br>
              <a:rPr lang="es-ES" sz="1800" dirty="0"/>
            </a:br>
            <a:r>
              <a:rPr lang="es-ES" sz="1800" dirty="0"/>
              <a:t>b) la Parte requerida considera que la ejecución de la solicitud podría</a:t>
            </a:r>
            <a:r>
              <a:rPr lang="es-ES" sz="1800" b="1" dirty="0">
                <a:solidFill>
                  <a:srgbClr val="FF0000"/>
                </a:solidFill>
              </a:rPr>
              <a:t> atentar contra su soberanía, seguridad, orden público u otros intereses esenciales</a:t>
            </a:r>
            <a:r>
              <a:rPr lang="es-ES" sz="1800" dirty="0"/>
              <a:t>.</a:t>
            </a:r>
          </a:p>
        </p:txBody>
      </p:sp>
    </p:spTree>
    <p:extLst>
      <p:ext uri="{BB962C8B-B14F-4D97-AF65-F5344CB8AC3E}">
        <p14:creationId xmlns:p14="http://schemas.microsoft.com/office/powerpoint/2010/main" val="8420616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523603" y="1384144"/>
            <a:ext cx="8096794" cy="4968875"/>
          </a:xfrm>
        </p:spPr>
        <p:txBody>
          <a:bodyPr/>
          <a:lstStyle/>
          <a:p>
            <a:pPr algn="just">
              <a:spcBef>
                <a:spcPts val="600"/>
              </a:spcBef>
              <a:spcAft>
                <a:spcPts val="1200"/>
              </a:spcAft>
            </a:pPr>
            <a:r>
              <a:rPr lang="en-US" sz="2400" dirty="0">
                <a:latin typeface="+mj-lt"/>
              </a:rPr>
              <a:t>Doble incriminación, solo respecto de delitos distintos de los Artículos 2 a 11, si la parte exige la doble incriminación como condición para responder a otras solicitudes de asistencia judicial recíproca y considera que no se cumplirá esa condición</a:t>
            </a:r>
            <a:endParaRPr lang="es-ES" sz="2400" dirty="0">
              <a:latin typeface="+mj-lt"/>
            </a:endParaRPr>
          </a:p>
          <a:p>
            <a:pPr algn="just">
              <a:spcBef>
                <a:spcPts val="600"/>
              </a:spcBef>
              <a:spcAft>
                <a:spcPts val="1200"/>
              </a:spcAft>
            </a:pPr>
            <a:r>
              <a:rPr sz="2400" dirty="0">
                <a:latin typeface="+mj-lt"/>
              </a:rPr>
              <a:t>Solicitud en relación con un delito político u ofensa relacionada con un delito político</a:t>
            </a:r>
            <a:endParaRPr lang="es-ES" sz="2400" dirty="0">
              <a:latin typeface="+mj-lt"/>
            </a:endParaRPr>
          </a:p>
          <a:p>
            <a:pPr algn="just">
              <a:spcBef>
                <a:spcPts val="600"/>
              </a:spcBef>
              <a:spcAft>
                <a:spcPts val="1200"/>
              </a:spcAft>
            </a:pPr>
            <a:r>
              <a:rPr lang="en-US" sz="2400" dirty="0">
                <a:latin typeface="+mj-lt"/>
              </a:rPr>
              <a:t>La ejecución de la solicitud perjudicará la soberanía, la seguridad, el orden </a:t>
            </a:r>
            <a:r>
              <a:rPr lang="en-US" sz="2400" dirty="0" err="1">
                <a:latin typeface="+mj-lt"/>
              </a:rPr>
              <a:t>público</a:t>
            </a:r>
            <a:r>
              <a:rPr lang="en-US" sz="2400" dirty="0">
                <a:latin typeface="+mj-lt"/>
              </a:rPr>
              <a:t> u otros intereses esenciales</a:t>
            </a:r>
            <a:endParaRPr lang="es-ES" sz="2400" dirty="0">
              <a:latin typeface="+mj-lt"/>
            </a:endParaRPr>
          </a:p>
          <a:p>
            <a:pPr algn="just">
              <a:spcBef>
                <a:spcPts val="600"/>
              </a:spcBef>
              <a:spcAft>
                <a:spcPts val="1200"/>
              </a:spcAft>
            </a:pPr>
            <a:r>
              <a:rPr lang="en-US" sz="2400" dirty="0">
                <a:latin typeface="+mj-lt"/>
              </a:rPr>
              <a:t>No se permiten otros motivos de denegación debido a la importancia de esta medida para la investigación efectiva de delitos informáticos o relacionados con la informática</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4000" b="1" dirty="0"/>
              <a:t>Motivos de denegación</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55</a:t>
            </a:fld>
            <a:endParaRPr lang="es-ES" dirty="0">
              <a:solidFill>
                <a:schemeClr val="tx1"/>
              </a:solidFill>
            </a:endParaRPr>
          </a:p>
        </p:txBody>
      </p:sp>
    </p:spTree>
    <p:extLst>
      <p:ext uri="{BB962C8B-B14F-4D97-AF65-F5344CB8AC3E}">
        <p14:creationId xmlns:p14="http://schemas.microsoft.com/office/powerpoint/2010/main" val="36516600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56</a:t>
            </a:fld>
            <a:endParaRPr lang="es-ES">
              <a:solidFill>
                <a:schemeClr val="tx1"/>
              </a:solidFill>
            </a:endParaRPr>
          </a:p>
        </p:txBody>
      </p:sp>
      <p:sp>
        <p:nvSpPr>
          <p:cNvPr id="5" name="Rectangle 2"/>
          <p:cNvSpPr txBox="1">
            <a:spLocks/>
          </p:cNvSpPr>
          <p:nvPr/>
        </p:nvSpPr>
        <p:spPr bwMode="auto">
          <a:xfrm>
            <a:off x="457200" y="1505550"/>
            <a:ext cx="8229600" cy="1879116"/>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s-ES" altLang="sr-Latn-RS" b="1" i="1" dirty="0">
              <a:cs typeface="Times New Roman" pitchFamily="18" charset="0"/>
            </a:endParaRPr>
          </a:p>
          <a:p>
            <a:pPr algn="ctr" eaLnBrk="1" hangingPunct="1">
              <a:lnSpc>
                <a:spcPct val="80000"/>
              </a:lnSpc>
              <a:buFont typeface="Arial" charset="0"/>
              <a:buNone/>
            </a:pPr>
            <a:r>
              <a:rPr lang="en-GB" altLang="sr-Latn-RS" b="1" i="1" dirty="0"/>
              <a:t>Revelación rápida de </a:t>
            </a:r>
            <a:r>
              <a:rPr lang="en-GB" altLang="sr-Latn-RS" b="1" i="1" dirty="0" err="1"/>
              <a:t>datos</a:t>
            </a:r>
            <a:r>
              <a:rPr lang="en-GB" altLang="sr-Latn-RS" b="1" i="1" dirty="0"/>
              <a:t> </a:t>
            </a:r>
            <a:r>
              <a:rPr lang="en-GB" altLang="sr-Latn-RS" b="1" i="1" dirty="0" err="1"/>
              <a:t>conservados</a:t>
            </a:r>
            <a:endParaRPr lang="en-GB" altLang="sr-Latn-RS" b="1" i="1" dirty="0"/>
          </a:p>
          <a:p>
            <a:pPr algn="ctr" eaLnBrk="1" hangingPunct="1">
              <a:lnSpc>
                <a:spcPct val="80000"/>
              </a:lnSpc>
              <a:buFont typeface="Arial" charset="0"/>
              <a:buNone/>
            </a:pPr>
            <a:r>
              <a:rPr lang="en-GB" altLang="sr-Latn-RS" b="1" i="1" dirty="0"/>
              <a:t>(Artículo 30 - Convenio de Budapest)</a:t>
            </a:r>
          </a:p>
          <a:p>
            <a:pPr algn="ctr" eaLnBrk="1" hangingPunct="1">
              <a:lnSpc>
                <a:spcPct val="80000"/>
              </a:lnSpc>
              <a:buFont typeface="Arial" charset="0"/>
              <a:buNone/>
            </a:pPr>
            <a:endParaRPr lang="es-ES" altLang="sr-Latn-RS" b="1" i="1" dirty="0">
              <a:cs typeface="Times New Roman" pitchFamily="18" charset="0"/>
            </a:endParaRPr>
          </a:p>
          <a:p>
            <a:pPr>
              <a:lnSpc>
                <a:spcPct val="90000"/>
              </a:lnSpc>
            </a:pPr>
            <a:endParaRPr lang="es-ES" sz="2400" b="1" dirty="0"/>
          </a:p>
          <a:p>
            <a:pPr>
              <a:lnSpc>
                <a:spcPct val="90000"/>
              </a:lnSpc>
            </a:pPr>
            <a:r>
              <a:rPr lang="en-GB" sz="2400" b="1" dirty="0"/>
              <a:t>Marco paralelo a la disposición interna (Art. 17 aC)</a:t>
            </a:r>
            <a:endParaRPr lang="es-ES" sz="2400" b="1" dirty="0"/>
          </a:p>
          <a:p>
            <a:pPr lvl="1">
              <a:lnSpc>
                <a:spcPct val="90000"/>
              </a:lnSpc>
            </a:pPr>
            <a:r>
              <a:rPr lang="en-GB" sz="2000" dirty="0"/>
              <a:t>permite a una Parte contratante exigir a otra Parte la divulgación rápida de datos de tráfico conservados</a:t>
            </a:r>
            <a:endParaRPr lang="es-ES" sz="2000" dirty="0"/>
          </a:p>
        </p:txBody>
      </p:sp>
    </p:spTree>
    <p:extLst>
      <p:ext uri="{BB962C8B-B14F-4D97-AF65-F5344CB8AC3E}">
        <p14:creationId xmlns:p14="http://schemas.microsoft.com/office/powerpoint/2010/main" val="102256979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9" name="Rectangle 3" descr="Rectángulo: Haga clic para editar estilos de texto maestro&#10;Segundo nivel&#10;Tercer nivel&#10;Cuarto nivel&#10;Quinto nivel"/>
          <p:cNvSpPr>
            <a:spLocks noGrp="1" noChangeArrowheads="1"/>
          </p:cNvSpPr>
          <p:nvPr>
            <p:ph type="body" idx="1"/>
          </p:nvPr>
        </p:nvSpPr>
        <p:spPr>
          <a:xfrm>
            <a:off x="565150" y="1585913"/>
            <a:ext cx="8229600" cy="4540250"/>
          </a:xfrm>
        </p:spPr>
        <p:txBody>
          <a:bodyPr/>
          <a:lstStyle/>
          <a:p>
            <a:pPr marL="514350" indent="-514350" algn="just">
              <a:buFont typeface="Wingdings" charset="0"/>
              <a:buAutoNum type="arabicPeriod"/>
              <a:defRPr/>
            </a:pPr>
            <a:r>
              <a:rPr lang="es-ES" sz="2800" dirty="0"/>
              <a:t>Si, al ejecutar una solicitud formulada de conformidad con el artículo 29 para la conservación de datos relativos al tráfico de una determinada comunicación la Parte requerida descubriera que un proveedor de servicios de otro Estado ha participado en la transmisión de dicha comunicación, dicha Parte revelará rápidamente a la Parte requirente un volumen suficiente de datos relativos al tráfico para que pueda identificarse al proveedor de servicios, así como la vía por la que la comunicación ha sido transmitida</a:t>
            </a:r>
            <a:r>
              <a:rPr lang="en-GB" sz="2800" dirty="0"/>
              <a:t>.</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000" b="1" dirty="0"/>
              <a:t>Artículo 30</a:t>
            </a:r>
            <a:br>
              <a:rPr dirty="0"/>
            </a:br>
            <a:r>
              <a:rPr lang="en-GB" sz="3000" b="1" dirty="0"/>
              <a:t>Divulgación rápida de </a:t>
            </a:r>
            <a:r>
              <a:rPr lang="en-GB" sz="3000" b="1" dirty="0" err="1"/>
              <a:t>datos</a:t>
            </a:r>
            <a:r>
              <a:rPr lang="en-GB" sz="3000" b="1" dirty="0"/>
              <a:t> </a:t>
            </a:r>
            <a:r>
              <a:rPr lang="en-GB" sz="3000" b="1" dirty="0" err="1"/>
              <a:t>conservados</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57</a:t>
            </a:fld>
            <a:endParaRPr lang="es-ES">
              <a:solidFill>
                <a:schemeClr val="tx1"/>
              </a:solidFill>
            </a:endParaRPr>
          </a:p>
        </p:txBody>
      </p:sp>
    </p:spTree>
    <p:extLst>
      <p:ext uri="{BB962C8B-B14F-4D97-AF65-F5344CB8AC3E}">
        <p14:creationId xmlns:p14="http://schemas.microsoft.com/office/powerpoint/2010/main" val="19659026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000" b="1" dirty="0">
                <a:solidFill>
                  <a:prstClr val="black"/>
                </a:solidFill>
              </a:rPr>
              <a:t>Artículo 30</a:t>
            </a:r>
            <a:br>
              <a:rPr dirty="0"/>
            </a:br>
            <a:r>
              <a:rPr lang="en-GB" sz="3000" b="1" dirty="0">
                <a:solidFill>
                  <a:prstClr val="black"/>
                </a:solidFill>
              </a:rPr>
              <a:t>Divulgación rápida de </a:t>
            </a:r>
            <a:r>
              <a:rPr lang="en-GB" sz="3000" b="1" dirty="0" err="1">
                <a:solidFill>
                  <a:prstClr val="black"/>
                </a:solidFill>
              </a:rPr>
              <a:t>datos</a:t>
            </a:r>
            <a:r>
              <a:rPr lang="en-GB" sz="3000" b="1" dirty="0">
                <a:solidFill>
                  <a:prstClr val="black"/>
                </a:solidFill>
              </a:rPr>
              <a:t> </a:t>
            </a:r>
            <a:r>
              <a:rPr lang="en-GB" sz="3000" b="1" dirty="0" err="1">
                <a:solidFill>
                  <a:prstClr val="black"/>
                </a:solidFill>
              </a:rPr>
              <a:t>conservados</a:t>
            </a:r>
            <a:endParaRPr lang="es-ES" dirty="0"/>
          </a:p>
        </p:txBody>
      </p:sp>
      <p:sp>
        <p:nvSpPr>
          <p:cNvPr id="3" name="Content Placeholder 2"/>
          <p:cNvSpPr>
            <a:spLocks noGrp="1"/>
          </p:cNvSpPr>
          <p:nvPr>
            <p:ph idx="1"/>
          </p:nvPr>
        </p:nvSpPr>
        <p:spPr>
          <a:xfrm>
            <a:off x="457200" y="1951630"/>
            <a:ext cx="8229600" cy="4174533"/>
          </a:xfrm>
        </p:spPr>
        <p:txBody>
          <a:bodyPr/>
          <a:lstStyle/>
          <a:p>
            <a:pPr marL="0" lvl="0" indent="0">
              <a:buNone/>
            </a:pPr>
            <a:r>
              <a:rPr lang="es-ES" sz="2800" dirty="0"/>
              <a:t>2) La revelación de datos relativos al tráfico en aplicación del párrafo 1 sólo podrá ser denegada si:</a:t>
            </a:r>
          </a:p>
          <a:p>
            <a:pPr marL="514350" indent="-514350">
              <a:buAutoNum type="alphaLcParenR"/>
            </a:pPr>
            <a:r>
              <a:rPr lang="es-ES" sz="2800" dirty="0"/>
              <a:t>la solicitud se refiere a un delito que la Parte requerida considera de carácter político o vinculado a un delito de carácter político; o</a:t>
            </a:r>
          </a:p>
          <a:p>
            <a:pPr marL="514350" indent="-514350">
              <a:buAutoNum type="alphaLcParenR"/>
            </a:pPr>
            <a:r>
              <a:rPr lang="es-ES" sz="2800" dirty="0"/>
              <a:t>la Parte requerida considera que la ejecución de la solicitud podría atentar contra su soberanía, seguridad, orden público u otros intereses esenciales.</a:t>
            </a:r>
          </a:p>
          <a:p>
            <a:endParaRPr lang="es-ES" sz="2800" dirty="0"/>
          </a:p>
        </p:txBody>
      </p:sp>
      <p:sp>
        <p:nvSpPr>
          <p:cNvPr id="4" name="Slide Number Placeholder 3"/>
          <p:cNvSpPr>
            <a:spLocks noGrp="1"/>
          </p:cNvSpPr>
          <p:nvPr>
            <p:ph type="sldNum" sz="quarter" idx="12"/>
          </p:nvPr>
        </p:nvSpPr>
        <p:spPr/>
        <p:txBody>
          <a:bodyPr/>
          <a:lstStyle/>
          <a:p>
            <a:pPr>
              <a:defRPr/>
            </a:pPr>
            <a:fld id="{0E62E50F-F83A-42AC-8BE7-462956D58F63}" type="slidenum">
              <a:rPr lang="en-US" smtClean="0"/>
              <a:pPr>
                <a:defRPr/>
              </a:pPr>
              <a:t>58</a:t>
            </a:fld>
            <a:endParaRPr lang="es-ES"/>
          </a:p>
        </p:txBody>
      </p:sp>
    </p:spTree>
    <p:extLst>
      <p:ext uri="{BB962C8B-B14F-4D97-AF65-F5344CB8AC3E}">
        <p14:creationId xmlns:p14="http://schemas.microsoft.com/office/powerpoint/2010/main" val="42937689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9" name="Rectangle 3" descr="Rectángulo: Haga clic para editar estilos de texto maestro&#10;Segundo nivel&#10;Tercer nivel&#10;Cuarto nivel&#10;Quinto nivel"/>
          <p:cNvSpPr>
            <a:spLocks noGrp="1" noChangeArrowheads="1"/>
          </p:cNvSpPr>
          <p:nvPr>
            <p:ph type="body" idx="1"/>
          </p:nvPr>
        </p:nvSpPr>
        <p:spPr>
          <a:xfrm>
            <a:off x="565150" y="1585913"/>
            <a:ext cx="8229600" cy="4540250"/>
          </a:xfrm>
        </p:spPr>
        <p:txBody>
          <a:bodyPr/>
          <a:lstStyle/>
          <a:p>
            <a:pPr marL="514350" indent="-514350" algn="just">
              <a:buFont typeface="Wingdings" charset="0"/>
              <a:buAutoNum type="arabicPeriod"/>
              <a:defRPr/>
            </a:pPr>
            <a:r>
              <a:rPr lang="es-ES" sz="2800" dirty="0"/>
              <a:t>Si, al ejecutar una solicitud formulada de conformidad con el artículo 29 para la conservación de datos relativos al tráfico de una determinada comunicación la Parte requerida descubriera que un proveedor de servicios de otro Estado ha participado en la transmisión de dicha comunicación, </a:t>
            </a:r>
            <a:r>
              <a:rPr lang="es-ES" sz="2800" b="1" dirty="0">
                <a:solidFill>
                  <a:srgbClr val="FF0000"/>
                </a:solidFill>
              </a:rPr>
              <a:t>dicha Parte revelará rápidamente a la Parte requirente un volumen suficiente de datos relativos al tráfico para que pueda identificarse al proveedor de servicios, así como la vía por la que la comunicación ha sido transmitida.</a:t>
            </a:r>
            <a:endParaRPr sz="2800" b="1" dirty="0">
              <a:solidFill>
                <a:srgbClr val="FF0000"/>
              </a:solidFill>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000" b="1" dirty="0"/>
              <a:t>Artículo 30</a:t>
            </a:r>
            <a:br>
              <a:rPr dirty="0"/>
            </a:br>
            <a:r>
              <a:rPr lang="en-GB" sz="3000" b="1" dirty="0"/>
              <a:t>Divulgación rápida de </a:t>
            </a:r>
            <a:r>
              <a:rPr lang="en-GB" sz="3000" b="1" dirty="0" err="1"/>
              <a:t>datos</a:t>
            </a:r>
            <a:r>
              <a:rPr lang="en-GB" sz="3000" b="1" dirty="0"/>
              <a:t> </a:t>
            </a:r>
            <a:r>
              <a:rPr lang="en-GB" sz="3000" b="1" dirty="0" err="1"/>
              <a:t>conservados</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59</a:t>
            </a:fld>
            <a:endParaRPr lang="es-ES"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descr="Rectángulo: Haga clic para editar estilos de texto maestro&#10;Segundo nivel&#10;Tercer nivel&#10;Cuarto nivel&#10;Quinto nivel"/>
          <p:cNvSpPr>
            <a:spLocks noGrp="1" noChangeArrowheads="1"/>
          </p:cNvSpPr>
          <p:nvPr>
            <p:ph type="body" idx="1"/>
          </p:nvPr>
        </p:nvSpPr>
        <p:spPr/>
        <p:txBody>
          <a:bodyPr/>
          <a:lstStyle/>
          <a:p>
            <a:r>
              <a:rPr dirty="0"/>
              <a:t>La ciberdelincuencia es el delito más transnacional</a:t>
            </a:r>
          </a:p>
          <a:p>
            <a:r>
              <a:rPr dirty="0"/>
              <a:t>La investigación de la ciberdelincuencia requiere una cooperación internacional eficiente</a:t>
            </a:r>
          </a:p>
          <a:p>
            <a:r>
              <a:rPr dirty="0"/>
              <a:t>Sin esa cooperación, es poco probable que las investigaciones tengan éxito</a:t>
            </a:r>
          </a:p>
        </p:txBody>
      </p:sp>
      <p:sp>
        <p:nvSpPr>
          <p:cNvPr id="7171" name="Title 1"/>
          <p:cNvSpPr>
            <a:spLocks noGrp="1"/>
          </p:cNvSpPr>
          <p:nvPr>
            <p:ph type="title"/>
          </p:nvPr>
        </p:nvSpPr>
        <p:spPr>
          <a:xfrm>
            <a:off x="457200" y="274638"/>
            <a:ext cx="8229600" cy="887412"/>
          </a:xfrm>
        </p:spPr>
        <p:txBody>
          <a:bodyPr/>
          <a:lstStyle/>
          <a:p>
            <a:pPr eaLnBrk="1" hangingPunct="1"/>
            <a:r>
              <a:rPr lang="en-GB" b="1"/>
              <a:t>Introducción</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6</a:t>
            </a:fld>
            <a:endParaRPr lang="es-ES" dirty="0"/>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537754" y="1651379"/>
            <a:ext cx="8096794" cy="4570034"/>
          </a:xfrm>
        </p:spPr>
        <p:txBody>
          <a:bodyPr/>
          <a:lstStyle/>
          <a:p>
            <a:pPr algn="just"/>
            <a:r>
              <a:rPr lang="en-US" sz="2400" dirty="0">
                <a:latin typeface="+mj-lt"/>
              </a:rPr>
              <a:t>Equivalente internacional de la potencia nacional establecido en virtud del Art. 17</a:t>
            </a:r>
          </a:p>
          <a:p>
            <a:pPr algn="just"/>
            <a:endParaRPr lang="es-ES" sz="2400" dirty="0">
              <a:latin typeface="+mj-lt"/>
            </a:endParaRPr>
          </a:p>
          <a:p>
            <a:pPr algn="just"/>
            <a:r>
              <a:rPr lang="en-US" sz="2400" dirty="0">
                <a:latin typeface="+mj-lt"/>
              </a:rPr>
              <a:t>Cuando de conformidad con la solicitud del Artículo 29, el estado solicitado observa que los datos de tráfico conservados revelan que la transmisión de la comunicación fue enrutada a través de un proveedor de servicios en (i) un tercer estado; o (ii) el propio estado solicitante, debe divulgar rápidamente dichos datos de tráfico conservados</a:t>
            </a:r>
          </a:p>
          <a:p>
            <a:pPr algn="just"/>
            <a:endParaRPr lang="es-ES" sz="2400" dirty="0">
              <a:latin typeface="+mj-lt"/>
            </a:endParaRPr>
          </a:p>
          <a:p>
            <a:pPr algn="just"/>
            <a:r>
              <a:rPr lang="en-US" sz="2400" dirty="0">
                <a:latin typeface="+mj-lt"/>
              </a:rPr>
              <a:t>La divulgación debe ser de suficiente cantidad de datos para identificar a los proveedores de servicios involucrados y la ruta de comunicación</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4000" b="1" dirty="0"/>
              <a:t>Revelación rápida de </a:t>
            </a:r>
            <a:r>
              <a:rPr lang="en-GB" sz="4000" b="1" dirty="0" err="1"/>
              <a:t>datos</a:t>
            </a:r>
            <a:r>
              <a:rPr lang="en-GB" sz="4000" b="1" dirty="0"/>
              <a:t> </a:t>
            </a:r>
            <a:r>
              <a:rPr lang="en-GB" sz="4000" b="1" dirty="0" err="1"/>
              <a:t>conservados</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60</a:t>
            </a:fld>
            <a:endParaRPr lang="es-ES" dirty="0">
              <a:solidFill>
                <a:schemeClr val="tx1"/>
              </a:solidFill>
            </a:endParaRPr>
          </a:p>
        </p:txBody>
      </p:sp>
    </p:spTree>
    <p:extLst>
      <p:ext uri="{BB962C8B-B14F-4D97-AF65-F5344CB8AC3E}">
        <p14:creationId xmlns:p14="http://schemas.microsoft.com/office/powerpoint/2010/main" val="11336992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000" b="1" dirty="0">
                <a:solidFill>
                  <a:prstClr val="black"/>
                </a:solidFill>
              </a:rPr>
              <a:t>Artículo 30</a:t>
            </a:r>
            <a:br>
              <a:rPr dirty="0"/>
            </a:br>
            <a:r>
              <a:rPr lang="en-GB" sz="3000" b="1" dirty="0">
                <a:solidFill>
                  <a:prstClr val="black"/>
                </a:solidFill>
              </a:rPr>
              <a:t>Divulgación rápida de </a:t>
            </a:r>
            <a:r>
              <a:rPr lang="en-GB" sz="3000" b="1" dirty="0" err="1">
                <a:solidFill>
                  <a:prstClr val="black"/>
                </a:solidFill>
              </a:rPr>
              <a:t>datos</a:t>
            </a:r>
            <a:r>
              <a:rPr lang="en-GB" sz="3000" b="1" dirty="0">
                <a:solidFill>
                  <a:prstClr val="black"/>
                </a:solidFill>
              </a:rPr>
              <a:t> </a:t>
            </a:r>
            <a:r>
              <a:rPr lang="en-GB" sz="3000" b="1" dirty="0" err="1">
                <a:solidFill>
                  <a:prstClr val="black"/>
                </a:solidFill>
              </a:rPr>
              <a:t>conservados</a:t>
            </a:r>
            <a:endParaRPr lang="es-ES" dirty="0"/>
          </a:p>
        </p:txBody>
      </p:sp>
      <p:sp>
        <p:nvSpPr>
          <p:cNvPr id="3" name="Content Placeholder 2"/>
          <p:cNvSpPr>
            <a:spLocks noGrp="1"/>
          </p:cNvSpPr>
          <p:nvPr>
            <p:ph idx="1"/>
          </p:nvPr>
        </p:nvSpPr>
        <p:spPr>
          <a:xfrm>
            <a:off x="457200" y="1883391"/>
            <a:ext cx="8229600" cy="4242772"/>
          </a:xfrm>
        </p:spPr>
        <p:txBody>
          <a:bodyPr/>
          <a:lstStyle/>
          <a:p>
            <a:pPr marL="0" lvl="0" indent="0">
              <a:buNone/>
            </a:pPr>
            <a:r>
              <a:rPr lang="es-ES" sz="2800" dirty="0"/>
              <a:t>2) La revelación de datos relativos al tráfico en aplicación del párrafo 1 sólo podrá ser denegada si</a:t>
            </a:r>
          </a:p>
          <a:p>
            <a:pPr marL="514350" lvl="0" indent="-514350">
              <a:buAutoNum type="alphaLcParenR"/>
            </a:pPr>
            <a:r>
              <a:rPr lang="es-ES" sz="2800" dirty="0"/>
              <a:t>la solicitud se refiere a un delito que la Parte requerida considera de </a:t>
            </a:r>
            <a:r>
              <a:rPr lang="es-ES" sz="2800" b="1" dirty="0">
                <a:solidFill>
                  <a:srgbClr val="FF0000"/>
                </a:solidFill>
              </a:rPr>
              <a:t>carácter político </a:t>
            </a:r>
            <a:r>
              <a:rPr lang="es-ES" sz="2800" dirty="0"/>
              <a:t>o </a:t>
            </a:r>
            <a:r>
              <a:rPr lang="es-ES" sz="2800" b="1" dirty="0">
                <a:solidFill>
                  <a:srgbClr val="FF0000"/>
                </a:solidFill>
              </a:rPr>
              <a:t>vinculado a un delito de carácter político</a:t>
            </a:r>
            <a:r>
              <a:rPr lang="es-ES" sz="2800" dirty="0"/>
              <a:t>; o</a:t>
            </a:r>
          </a:p>
          <a:p>
            <a:pPr marL="514350" lvl="0" indent="-514350">
              <a:buAutoNum type="alphaLcParenR"/>
            </a:pPr>
            <a:r>
              <a:rPr lang="es-ES" sz="2800" dirty="0"/>
              <a:t>la Parte requerida considera que la ejecución de la solicitud podría </a:t>
            </a:r>
            <a:r>
              <a:rPr lang="es-ES" sz="2800" b="1" dirty="0">
                <a:solidFill>
                  <a:srgbClr val="FF0000"/>
                </a:solidFill>
              </a:rPr>
              <a:t>atentar contra su soberanía, seguridad, </a:t>
            </a:r>
            <a:r>
              <a:rPr lang="es-ES" sz="2800" b="1" i="1" dirty="0">
                <a:solidFill>
                  <a:srgbClr val="FF0000"/>
                </a:solidFill>
              </a:rPr>
              <a:t>orden público </a:t>
            </a:r>
            <a:r>
              <a:rPr lang="es-ES" sz="2800" b="1" dirty="0">
                <a:solidFill>
                  <a:srgbClr val="FF0000"/>
                </a:solidFill>
              </a:rPr>
              <a:t>u otros intereses esenciales</a:t>
            </a:r>
            <a:r>
              <a:rPr lang="es-ES" sz="2800" dirty="0"/>
              <a:t>.</a:t>
            </a:r>
          </a:p>
          <a:p>
            <a:endParaRPr lang="es-ES" sz="2800"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61</a:t>
            </a:fld>
            <a:endParaRPr lang="es-ES" dirty="0">
              <a:solidFill>
                <a:schemeClr val="tx1"/>
              </a:solidFill>
            </a:endParaRPr>
          </a:p>
        </p:txBody>
      </p:sp>
    </p:spTree>
    <p:extLst>
      <p:ext uri="{BB962C8B-B14F-4D97-AF65-F5344CB8AC3E}">
        <p14:creationId xmlns:p14="http://schemas.microsoft.com/office/powerpoint/2010/main" val="24264552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537754" y="1252538"/>
            <a:ext cx="8096794" cy="4968875"/>
          </a:xfrm>
        </p:spPr>
        <p:txBody>
          <a:bodyPr/>
          <a:lstStyle/>
          <a:p>
            <a:pPr algn="just"/>
            <a:r>
              <a:rPr lang="en-US" sz="2800" dirty="0">
                <a:latin typeface="+mj-lt"/>
              </a:rPr>
              <a:t>Solicitud en relación con un delito político u ofensa relacionada con un </a:t>
            </a:r>
            <a:r>
              <a:rPr lang="en-US" sz="2800" dirty="0" err="1">
                <a:latin typeface="+mj-lt"/>
              </a:rPr>
              <a:t>delito</a:t>
            </a:r>
            <a:r>
              <a:rPr lang="en-US" sz="2800" dirty="0">
                <a:latin typeface="+mj-lt"/>
              </a:rPr>
              <a:t> </a:t>
            </a:r>
            <a:r>
              <a:rPr lang="en-US" sz="2800" dirty="0" err="1">
                <a:latin typeface="+mj-lt"/>
              </a:rPr>
              <a:t>político</a:t>
            </a:r>
            <a:endParaRPr lang="es-ES" sz="2800" dirty="0">
              <a:latin typeface="+mj-lt"/>
            </a:endParaRPr>
          </a:p>
          <a:p>
            <a:pPr algn="just"/>
            <a:r>
              <a:rPr lang="en-US" sz="2800" dirty="0">
                <a:latin typeface="+mj-lt"/>
              </a:rPr>
              <a:t>La ejecución de la </a:t>
            </a:r>
            <a:r>
              <a:rPr lang="en-US" sz="2800" dirty="0" err="1">
                <a:latin typeface="+mj-lt"/>
              </a:rPr>
              <a:t>solicitud</a:t>
            </a:r>
            <a:r>
              <a:rPr lang="en-US" sz="2800" dirty="0">
                <a:latin typeface="+mj-lt"/>
              </a:rPr>
              <a:t> </a:t>
            </a:r>
            <a:r>
              <a:rPr lang="en-US" sz="2800" dirty="0" err="1">
                <a:latin typeface="+mj-lt"/>
              </a:rPr>
              <a:t>atentará</a:t>
            </a:r>
            <a:r>
              <a:rPr lang="en-US" sz="2800" dirty="0">
                <a:latin typeface="+mj-lt"/>
              </a:rPr>
              <a:t> contra la soberanía, la seguridad, el orden público u otros </a:t>
            </a:r>
            <a:r>
              <a:rPr lang="en-US" sz="2800" dirty="0" err="1">
                <a:latin typeface="+mj-lt"/>
              </a:rPr>
              <a:t>intereses</a:t>
            </a:r>
            <a:r>
              <a:rPr lang="en-US" sz="2800" dirty="0">
                <a:latin typeface="+mj-lt"/>
              </a:rPr>
              <a:t> </a:t>
            </a:r>
            <a:r>
              <a:rPr lang="en-US" sz="2800" dirty="0" err="1">
                <a:latin typeface="+mj-lt"/>
              </a:rPr>
              <a:t>esenciales</a:t>
            </a:r>
            <a:endParaRPr lang="es-ES" sz="2800" dirty="0">
              <a:latin typeface="+mj-lt"/>
            </a:endParaRPr>
          </a:p>
          <a:p>
            <a:pPr algn="just"/>
            <a:r>
              <a:rPr lang="en-US" sz="2800" dirty="0">
                <a:latin typeface="+mj-lt"/>
              </a:rPr>
              <a:t>Otros motivos de denegación están estrictamente excluidos porque los datos de tráfico son fundamentales para:</a:t>
            </a:r>
          </a:p>
          <a:p>
            <a:pPr lvl="1" algn="just"/>
            <a:r>
              <a:rPr lang="en-US" sz="2400" dirty="0">
                <a:latin typeface="+mj-lt"/>
              </a:rPr>
              <a:t>la identificación de aquellos que han cometido crímenes que involucran prueba electrónica;</a:t>
            </a:r>
          </a:p>
          <a:p>
            <a:pPr lvl="1" algn="just"/>
            <a:r>
              <a:rPr lang="en-US" sz="2400" dirty="0">
                <a:latin typeface="+mj-lt"/>
              </a:rPr>
              <a:t>Localización de pruebas electrónicas fundamentales.</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4000" b="1" dirty="0"/>
              <a:t>Motivos de denegación</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62</a:t>
            </a:fld>
            <a:endParaRPr lang="es-ES" dirty="0">
              <a:solidFill>
                <a:schemeClr val="tx1"/>
              </a:solidFill>
            </a:endParaRPr>
          </a:p>
        </p:txBody>
      </p:sp>
    </p:spTree>
    <p:extLst>
      <p:ext uri="{BB962C8B-B14F-4D97-AF65-F5344CB8AC3E}">
        <p14:creationId xmlns:p14="http://schemas.microsoft.com/office/powerpoint/2010/main" val="202053566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63</a:t>
            </a:fld>
            <a:endParaRPr lang="es-ES">
              <a:solidFill>
                <a:schemeClr val="tx1"/>
              </a:solidFill>
            </a:endParaRPr>
          </a:p>
        </p:txBody>
      </p:sp>
      <p:sp>
        <p:nvSpPr>
          <p:cNvPr id="5" name="Rectangle 2"/>
          <p:cNvSpPr txBox="1">
            <a:spLocks/>
          </p:cNvSpPr>
          <p:nvPr/>
        </p:nvSpPr>
        <p:spPr bwMode="auto">
          <a:xfrm>
            <a:off x="457200" y="782205"/>
            <a:ext cx="8229600" cy="2206641"/>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s-ES" altLang="sr-Latn-RS" b="1" i="1" dirty="0">
              <a:cs typeface="Times New Roman" pitchFamily="18" charset="0"/>
            </a:endParaRPr>
          </a:p>
          <a:p>
            <a:pPr algn="ctr" eaLnBrk="1" hangingPunct="1">
              <a:lnSpc>
                <a:spcPct val="80000"/>
              </a:lnSpc>
              <a:buFont typeface="Arial" charset="0"/>
              <a:buNone/>
            </a:pPr>
            <a:r>
              <a:rPr lang="es-ES" b="1" dirty="0"/>
              <a:t>Asistencia mutua en relación con el acceso a datos almacenados</a:t>
            </a:r>
          </a:p>
          <a:p>
            <a:pPr algn="ctr" eaLnBrk="1" hangingPunct="1">
              <a:lnSpc>
                <a:spcPct val="80000"/>
              </a:lnSpc>
              <a:buFont typeface="Arial" charset="0"/>
              <a:buNone/>
            </a:pPr>
            <a:r>
              <a:rPr lang="en-GB" altLang="sr-Latn-RS" b="1" i="1" dirty="0"/>
              <a:t>(Artículo 31 - Convenio de Budapest)</a:t>
            </a:r>
          </a:p>
          <a:p>
            <a:pPr algn="ctr" eaLnBrk="1" hangingPunct="1">
              <a:lnSpc>
                <a:spcPct val="80000"/>
              </a:lnSpc>
              <a:buFont typeface="Arial" charset="0"/>
              <a:buNone/>
            </a:pPr>
            <a:endParaRPr lang="es-ES" altLang="sr-Latn-RS" b="1" i="1" dirty="0">
              <a:cs typeface="Times New Roman" pitchFamily="18" charset="0"/>
            </a:endParaRPr>
          </a:p>
          <a:p>
            <a:pPr>
              <a:lnSpc>
                <a:spcPct val="90000"/>
              </a:lnSpc>
            </a:pPr>
            <a:endParaRPr lang="es-ES" sz="2400" b="1" dirty="0"/>
          </a:p>
          <a:p>
            <a:pPr>
              <a:lnSpc>
                <a:spcPct val="90000"/>
              </a:lnSpc>
              <a:spcBef>
                <a:spcPts val="600"/>
              </a:spcBef>
              <a:spcAft>
                <a:spcPts val="1200"/>
              </a:spcAft>
            </a:pPr>
            <a:r>
              <a:rPr lang="en-GB" sz="2800" i="1" dirty="0"/>
              <a:t>Solicitar a otro Estado que registre y confisque (y divulgue) los datos almacenados por medio de un sistema informático </a:t>
            </a:r>
            <a:endParaRPr lang="es-ES" sz="2800" i="1" dirty="0"/>
          </a:p>
          <a:p>
            <a:pPr lvl="1">
              <a:lnSpc>
                <a:spcPct val="90000"/>
              </a:lnSpc>
              <a:spcBef>
                <a:spcPts val="600"/>
              </a:spcBef>
              <a:spcAft>
                <a:spcPts val="1200"/>
              </a:spcAft>
            </a:pPr>
            <a:r>
              <a:rPr lang="en-GB" sz="2400" i="1" dirty="0"/>
              <a:t>Ubicada dentro del territorio del Estado requerido</a:t>
            </a:r>
          </a:p>
          <a:p>
            <a:pPr lvl="1">
              <a:lnSpc>
                <a:spcPct val="90000"/>
              </a:lnSpc>
              <a:spcBef>
                <a:spcPts val="600"/>
              </a:spcBef>
              <a:spcAft>
                <a:spcPts val="1200"/>
              </a:spcAft>
            </a:pPr>
            <a:r>
              <a:rPr lang="en-GB" sz="2400" i="1" dirty="0"/>
              <a:t>Incluyendo datos que se han preservado de conformidad con el Art. 29</a:t>
            </a:r>
          </a:p>
        </p:txBody>
      </p:sp>
    </p:spTree>
    <p:extLst>
      <p:ext uri="{BB962C8B-B14F-4D97-AF65-F5344CB8AC3E}">
        <p14:creationId xmlns:p14="http://schemas.microsoft.com/office/powerpoint/2010/main" val="1961042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descr="Rectángulo: Haga clic para editar estilos de texto maestro&#10;Segundo nivel&#10;Tercer nivel&#10;Cuarto nivel&#10;Quinto nivel"/>
          <p:cNvSpPr>
            <a:spLocks noGrp="1" noChangeArrowheads="1"/>
          </p:cNvSpPr>
          <p:nvPr>
            <p:ph type="body" idx="1"/>
          </p:nvPr>
        </p:nvSpPr>
        <p:spPr>
          <a:xfrm>
            <a:off x="457200" y="1801504"/>
            <a:ext cx="8229600" cy="4386571"/>
          </a:xfrm>
        </p:spPr>
        <p:txBody>
          <a:bodyPr/>
          <a:lstStyle/>
          <a:p>
            <a:pPr marL="514350" lvl="0" indent="-514350">
              <a:buAutoNum type="arabicParenR"/>
            </a:pPr>
            <a:r>
              <a:rPr lang="es-ES" sz="2600" dirty="0"/>
              <a:t>Una Parte podrá solicitar a otra Parte el registro o el acceso de un modo similar, la confiscación o la obtención de un modo similar o la revelación de datos almacenados por medio de un sistema informático que se encuentre en el territorio de esa otra Parte, incluidos los datos conservados de conformidad con el artículo 29.</a:t>
            </a:r>
          </a:p>
          <a:p>
            <a:pPr marL="514350" lvl="0" indent="-514350">
              <a:buAutoNum type="arabicParenR"/>
            </a:pPr>
            <a:r>
              <a:rPr lang="es-ES" sz="2600" dirty="0"/>
              <a:t>La Parte requerida responderá a la solicitud aplicando los instrumentos internacionales, acuerdos y legislación mencionados en el artículo 23, así como de conformidad con las disposiciones pertinentes del presente Capítulo.</a:t>
            </a:r>
            <a:endParaRPr lang="es-ES" sz="2600" dirty="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600" b="1" dirty="0" err="1"/>
              <a:t>Artículo</a:t>
            </a:r>
            <a:r>
              <a:rPr lang="en-GB" sz="3600" b="1" dirty="0"/>
              <a:t> 31 - </a:t>
            </a:r>
            <a:r>
              <a:rPr lang="es-ES" sz="3600" b="1" dirty="0"/>
              <a:t>Asistencia mutua en relación con el acceso a datos almacenados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64</a:t>
            </a:fld>
            <a:endParaRPr lang="es-ES"/>
          </a:p>
        </p:txBody>
      </p:sp>
    </p:spTree>
    <p:extLst>
      <p:ext uri="{BB962C8B-B14F-4D97-AF65-F5344CB8AC3E}">
        <p14:creationId xmlns:p14="http://schemas.microsoft.com/office/powerpoint/2010/main" val="4273508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descr="Rectángulo: Haga clic para editar estilos de texto maestro&#10;Segundo nivel&#10;Tercer nivel&#10;Cuarto nivel&#10;Quinto nivel"/>
          <p:cNvSpPr>
            <a:spLocks noGrp="1" noChangeArrowheads="1"/>
          </p:cNvSpPr>
          <p:nvPr>
            <p:ph type="body" idx="1"/>
          </p:nvPr>
        </p:nvSpPr>
        <p:spPr>
          <a:xfrm>
            <a:off x="457200" y="1897039"/>
            <a:ext cx="8229600" cy="4291036"/>
          </a:xfrm>
        </p:spPr>
        <p:txBody>
          <a:bodyPr/>
          <a:lstStyle/>
          <a:p>
            <a:pPr marL="0" lvl="0" indent="0">
              <a:buNone/>
            </a:pPr>
            <a:r>
              <a:rPr lang="es-ES" dirty="0"/>
              <a:t>3) La solicitud deberá responderse lo más rápidamente posible en los siguientes casos:</a:t>
            </a:r>
          </a:p>
          <a:p>
            <a:pPr marL="400050" lvl="1" indent="0">
              <a:buNone/>
            </a:pPr>
            <a:r>
              <a:rPr lang="es-ES" dirty="0"/>
              <a:t>a) cuando existan motivos para creer que los datos pertinentes están particularmente expuestos al riesgo de pérdida o de modificación; o</a:t>
            </a:r>
          </a:p>
          <a:p>
            <a:pPr marL="400050" lvl="1" indent="0">
              <a:buNone/>
            </a:pPr>
            <a:r>
              <a:rPr lang="es-ES" dirty="0"/>
              <a:t>b) cuando los instrumentos, acuerdos o legislación mencionados en el párrafo 2 prevean una cooperación rápida.</a:t>
            </a:r>
            <a:endParaRPr lang="en-GB" sz="2000" dirty="0"/>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600" b="1" dirty="0" err="1"/>
              <a:t>Artículo</a:t>
            </a:r>
            <a:r>
              <a:rPr lang="en-GB" sz="3600" b="1" dirty="0"/>
              <a:t> 31 - </a:t>
            </a:r>
            <a:r>
              <a:rPr lang="es-ES" sz="3600" b="1" dirty="0"/>
              <a:t>Asistencia mutua en relación con el acceso a datos almacenados</a:t>
            </a:r>
            <a:endParaRPr lang="es-ES" sz="36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65</a:t>
            </a:fld>
            <a:endParaRPr lang="es-ES" dirty="0">
              <a:solidFill>
                <a:schemeClr val="tx1"/>
              </a:solidFill>
            </a:endParaRPr>
          </a:p>
        </p:txBody>
      </p:sp>
    </p:spTree>
    <p:extLst>
      <p:ext uri="{BB962C8B-B14F-4D97-AF65-F5344CB8AC3E}">
        <p14:creationId xmlns:p14="http://schemas.microsoft.com/office/powerpoint/2010/main" val="175402639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descr="Rectángulo: Haga clic para editar estilos de texto maestro&#10;Segundo nivel&#10;Tercer nivel&#10;Cuarto nivel&#10;Quinto nivel"/>
          <p:cNvSpPr>
            <a:spLocks noGrp="1" noChangeArrowheads="1"/>
          </p:cNvSpPr>
          <p:nvPr>
            <p:ph type="body" idx="1"/>
          </p:nvPr>
        </p:nvSpPr>
        <p:spPr>
          <a:xfrm>
            <a:off x="457200" y="1692322"/>
            <a:ext cx="8229600" cy="4495753"/>
          </a:xfrm>
        </p:spPr>
        <p:txBody>
          <a:bodyPr/>
          <a:lstStyle/>
          <a:p>
            <a:pPr marL="514350" lvl="0" indent="-514350">
              <a:buAutoNum type="arabicParenR"/>
            </a:pPr>
            <a:r>
              <a:rPr lang="es-ES" sz="2600" dirty="0"/>
              <a:t>Una Parte podrá </a:t>
            </a:r>
            <a:r>
              <a:rPr lang="es-ES" sz="2600" b="1" dirty="0">
                <a:solidFill>
                  <a:srgbClr val="FF0000"/>
                </a:solidFill>
              </a:rPr>
              <a:t>solicitar a otra Parte el registro o el acceso de un modo similar, la confiscación o la obtención de un modo similar</a:t>
            </a:r>
            <a:r>
              <a:rPr lang="es-ES" sz="2600" dirty="0"/>
              <a:t> o </a:t>
            </a:r>
            <a:r>
              <a:rPr lang="es-ES" sz="2600" b="1" dirty="0">
                <a:solidFill>
                  <a:srgbClr val="FF0000"/>
                </a:solidFill>
              </a:rPr>
              <a:t>la revelación de datos almacenados por medio de un sistema informático </a:t>
            </a:r>
            <a:r>
              <a:rPr lang="es-ES" sz="2600" dirty="0"/>
              <a:t>que se encuentre en el territorio de esa otra Parte, </a:t>
            </a:r>
            <a:r>
              <a:rPr lang="es-ES" sz="2600" b="1" dirty="0">
                <a:solidFill>
                  <a:srgbClr val="FF0000"/>
                </a:solidFill>
              </a:rPr>
              <a:t>incluidos los datos conservados de conformidad con el artículo 29</a:t>
            </a:r>
            <a:r>
              <a:rPr lang="es-ES" sz="2600" dirty="0"/>
              <a:t>.</a:t>
            </a:r>
          </a:p>
          <a:p>
            <a:pPr marL="514350" lvl="0" indent="-514350">
              <a:buAutoNum type="arabicParenR"/>
            </a:pPr>
            <a:r>
              <a:rPr lang="es-ES" sz="2600" dirty="0"/>
              <a:t>La Parte requerida responderá a la solicitud aplicando los instrumentos internacionales, acuerdos y legislación mencionados en el artículo 23, así como de conformidad con las disposiciones pertinentes del presente Capítulo.</a:t>
            </a:r>
            <a:endParaRPr lang="es-ES" sz="2600" dirty="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600" b="1" dirty="0" err="1"/>
              <a:t>Artículo</a:t>
            </a:r>
            <a:r>
              <a:rPr lang="en-GB" sz="3600" b="1" dirty="0"/>
              <a:t> 31 - </a:t>
            </a:r>
            <a:r>
              <a:rPr lang="es-ES" sz="3600" b="1" dirty="0"/>
              <a:t>Asistencia mutua en relación con el acceso a datos almacenados</a:t>
            </a:r>
            <a:endParaRPr lang="es-ES" sz="36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66</a:t>
            </a:fld>
            <a:endParaRPr lang="es-ES" dirty="0">
              <a:solidFill>
                <a:schemeClr val="tx1"/>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537754" y="1760561"/>
            <a:ext cx="8096794" cy="4460852"/>
          </a:xfrm>
        </p:spPr>
        <p:txBody>
          <a:bodyPr/>
          <a:lstStyle/>
          <a:p>
            <a:pPr algn="just"/>
            <a:r>
              <a:rPr lang="en-US" sz="2800" dirty="0">
                <a:latin typeface="+mj-lt"/>
              </a:rPr>
              <a:t>Permite a una Parte solicitar a otra Parte que tome las siguientes medidas en beneficio de la parte solicitante:</a:t>
            </a:r>
          </a:p>
          <a:p>
            <a:pPr lvl="1" algn="just"/>
            <a:r>
              <a:rPr lang="en-US" sz="2400" dirty="0">
                <a:latin typeface="+mj-lt"/>
              </a:rPr>
              <a:t>Buscar o acceder de manera similar a los datos informáticos</a:t>
            </a:r>
          </a:p>
          <a:p>
            <a:pPr lvl="1" algn="just"/>
            <a:r>
              <a:rPr lang="en-US" sz="2400" dirty="0">
                <a:latin typeface="+mj-lt"/>
              </a:rPr>
              <a:t>Confiscar o similarmente asegurar los datos informáticos</a:t>
            </a:r>
          </a:p>
          <a:p>
            <a:pPr algn="just"/>
            <a:endParaRPr lang="es-ES" sz="2800" dirty="0">
              <a:latin typeface="+mj-lt"/>
            </a:endParaRPr>
          </a:p>
          <a:p>
            <a:pPr algn="just"/>
            <a:r>
              <a:rPr lang="en-US" sz="2800" dirty="0">
                <a:latin typeface="+mj-lt"/>
              </a:rPr>
              <a:t>También proporciona a la parte requerida la base legal para divulgar la información obtenida como resultado del ejercicio de tales medidas</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s-ES" sz="4000" b="1" dirty="0"/>
              <a:t>Asistencia mutua en relación con el acceso a datos almacenados</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67</a:t>
            </a:fld>
            <a:endParaRPr lang="es-ES" dirty="0">
              <a:solidFill>
                <a:schemeClr val="tx1"/>
              </a:solidFill>
            </a:endParaRPr>
          </a:p>
        </p:txBody>
      </p:sp>
    </p:spTree>
    <p:extLst>
      <p:ext uri="{BB962C8B-B14F-4D97-AF65-F5344CB8AC3E}">
        <p14:creationId xmlns:p14="http://schemas.microsoft.com/office/powerpoint/2010/main" val="2469578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977900"/>
          </a:xfrm>
        </p:spPr>
        <p:txBody>
          <a:bodyPr/>
          <a:lstStyle/>
          <a:p>
            <a:pPr>
              <a:lnSpc>
                <a:spcPct val="90000"/>
              </a:lnSpc>
              <a:defRPr/>
            </a:pPr>
            <a:r>
              <a:rPr lang="en-GB" sz="3600" b="1" dirty="0" err="1"/>
              <a:t>Artículo</a:t>
            </a:r>
            <a:r>
              <a:rPr lang="en-GB" sz="3600" b="1" dirty="0"/>
              <a:t> 31 - </a:t>
            </a:r>
            <a:r>
              <a:rPr lang="es-ES" sz="3600" b="1" dirty="0"/>
              <a:t>Asistencia mutua en relación con el acceso a datos almacenados</a:t>
            </a:r>
            <a:endParaRPr lang="es-ES" sz="36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68</a:t>
            </a:fld>
            <a:endParaRPr lang="es-ES" dirty="0">
              <a:solidFill>
                <a:schemeClr val="tx1"/>
              </a:solidFill>
            </a:endParaRPr>
          </a:p>
        </p:txBody>
      </p:sp>
      <p:sp>
        <p:nvSpPr>
          <p:cNvPr id="6" name="Rectangle 3" descr="Rectángulo: Haga clic para editar estilos de texto maestro&#10;Segundo nivel&#10;Tercer nivel&#10;Cuarto nivel&#10;Quinto nivel"/>
          <p:cNvSpPr txBox="1">
            <a:spLocks noChangeArrowheads="1"/>
          </p:cNvSpPr>
          <p:nvPr/>
        </p:nvSpPr>
        <p:spPr bwMode="auto">
          <a:xfrm>
            <a:off x="457200" y="1897039"/>
            <a:ext cx="8229600" cy="429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pPr>
            <a:r>
              <a:rPr lang="es-ES" dirty="0"/>
              <a:t>3) La solicitud deberá responderse lo más </a:t>
            </a:r>
            <a:r>
              <a:rPr lang="es-ES" b="1" dirty="0">
                <a:solidFill>
                  <a:srgbClr val="FF0000"/>
                </a:solidFill>
              </a:rPr>
              <a:t>rápidamente</a:t>
            </a:r>
            <a:r>
              <a:rPr lang="es-ES" dirty="0"/>
              <a:t> posible en los siguientes casos:</a:t>
            </a:r>
          </a:p>
          <a:p>
            <a:pPr marL="400050" lvl="1" indent="0">
              <a:buNone/>
            </a:pPr>
            <a:r>
              <a:rPr lang="es-ES" dirty="0"/>
              <a:t>a) cuando existan motivos para creer que los datos pertinentes están particularmente expuestos al riesgo de pérdida o de modificación; o</a:t>
            </a:r>
          </a:p>
          <a:p>
            <a:pPr marL="400050" lvl="1" indent="0">
              <a:buNone/>
            </a:pPr>
            <a:r>
              <a:rPr lang="es-ES" dirty="0"/>
              <a:t>b) cuando los instrumentos, acuerdos o legislación mencionados en el párrafo 2 prevean una cooperación rápida.</a:t>
            </a:r>
            <a:endParaRPr lang="en-GB" sz="2000" dirty="0"/>
          </a:p>
        </p:txBody>
      </p:sp>
    </p:spTree>
    <p:extLst>
      <p:ext uri="{BB962C8B-B14F-4D97-AF65-F5344CB8AC3E}">
        <p14:creationId xmlns:p14="http://schemas.microsoft.com/office/powerpoint/2010/main" val="168530290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ctángulo: Haga clic para editar estilos de texto maestro&#10;Segundo nivel&#10;Tercer nivel&#10;Cuarto nivel&#10;Quinto nivel"/>
          <p:cNvSpPr>
            <a:spLocks noGrp="1" noChangeArrowheads="1"/>
          </p:cNvSpPr>
          <p:nvPr>
            <p:ph type="body" idx="1"/>
          </p:nvPr>
        </p:nvSpPr>
        <p:spPr>
          <a:xfrm>
            <a:off x="457200" y="1746913"/>
            <a:ext cx="8096794" cy="4710474"/>
          </a:xfrm>
        </p:spPr>
        <p:txBody>
          <a:bodyPr/>
          <a:lstStyle/>
          <a:p>
            <a:pPr algn="just"/>
            <a:r>
              <a:rPr lang="en-US" sz="2800" dirty="0">
                <a:latin typeface="+mj-lt"/>
              </a:rPr>
              <a:t>Las siguientes circunstancias pueden requerir que la respuesta sea rápida:</a:t>
            </a:r>
            <a:endParaRPr lang="es-ES" dirty="0">
              <a:latin typeface="+mj-lt"/>
            </a:endParaRPr>
          </a:p>
          <a:p>
            <a:pPr lvl="1" algn="just"/>
            <a:r>
              <a:rPr lang="en-US" dirty="0">
                <a:latin typeface="+mj-lt"/>
              </a:rPr>
              <a:t>Hay motivos para creer que los datos son particularmente vulnerables a la pérdida o modificación</a:t>
            </a:r>
          </a:p>
          <a:p>
            <a:pPr lvl="1" algn="just"/>
            <a:r>
              <a:rPr lang="en-US" dirty="0">
                <a:latin typeface="+mj-lt"/>
              </a:rPr>
              <a:t>Un tratado, ley u otro acuerdo estipula que se requiere una respuesta rápida</a:t>
            </a:r>
            <a:endParaRPr lang="es-ES" dirty="0">
              <a:latin typeface="+mj-lt"/>
            </a:endParaRPr>
          </a:p>
          <a:p>
            <a:pPr lvl="1" algn="just"/>
            <a:endParaRPr lang="es-ES" dirty="0">
              <a:latin typeface="+mj-lt"/>
            </a:endParaRPr>
          </a:p>
          <a:p>
            <a:pPr algn="just"/>
            <a:endParaRPr lang="es-ES" sz="2800" dirty="0">
              <a:latin typeface="+mj-lt"/>
            </a:endParaRPr>
          </a:p>
          <a:p>
            <a:pPr algn="just"/>
            <a:endParaRPr lang="es-ES" sz="2800" dirty="0">
              <a:latin typeface="+mj-lt"/>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4000" b="1" dirty="0"/>
              <a:t>Respuesta rápida</a:t>
            </a:r>
            <a:endParaRPr lang="es-ES" sz="3000" b="1" dirty="0">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69</a:t>
            </a:fld>
            <a:endParaRPr lang="es-ES" dirty="0">
              <a:solidFill>
                <a:schemeClr val="tx1"/>
              </a:solidFill>
            </a:endParaRPr>
          </a:p>
        </p:txBody>
      </p:sp>
    </p:spTree>
    <p:extLst>
      <p:ext uri="{BB962C8B-B14F-4D97-AF65-F5344CB8AC3E}">
        <p14:creationId xmlns:p14="http://schemas.microsoft.com/office/powerpoint/2010/main" val="4215632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descr="Rectángulo: Haga clic para editar estilos de texto maestro&#10;Segundo nivel&#10;Tercer nivel&#10;Cuarto nivel&#10;Quinto nivel"/>
          <p:cNvSpPr>
            <a:spLocks noGrp="1" noChangeArrowheads="1"/>
          </p:cNvSpPr>
          <p:nvPr>
            <p:ph type="body" idx="1"/>
          </p:nvPr>
        </p:nvSpPr>
        <p:spPr>
          <a:xfrm>
            <a:off x="838200" y="1341438"/>
            <a:ext cx="7988300" cy="5113337"/>
          </a:xfrm>
        </p:spPr>
        <p:txBody>
          <a:bodyPr/>
          <a:lstStyle/>
          <a:p>
            <a:pPr marL="720725" indent="-720725">
              <a:buFont typeface="Arial" pitchFamily="34" charset="0"/>
              <a:buNone/>
            </a:pPr>
            <a:r>
              <a:rPr lang="en-GB" sz="2800"/>
              <a:t>1 La ubicación de un delito – dónde se cometió</a:t>
            </a:r>
          </a:p>
          <a:p>
            <a:pPr marL="1120775" lvl="2" indent="-720725"/>
            <a:r>
              <a:rPr dirty="0"/>
              <a:t>Cuál es la ley sustantiva aplicable</a:t>
            </a:r>
          </a:p>
          <a:p>
            <a:pPr marL="1120775" lvl="2" indent="-720725"/>
            <a:r>
              <a:rPr dirty="0"/>
              <a:t>Cuál es la jurisdicción competente (policía, fiscal, juez)</a:t>
            </a:r>
          </a:p>
          <a:p>
            <a:pPr marL="720725" indent="-720725">
              <a:buFont typeface="Arial" pitchFamily="34" charset="0"/>
              <a:buNone/>
            </a:pPr>
            <a:r>
              <a:rPr lang="en-GB" sz="2800"/>
              <a:t>2 Jurisdicción, como una limitación a la investigación</a:t>
            </a:r>
          </a:p>
          <a:p>
            <a:pPr marL="1120775" lvl="2" indent="-720725"/>
            <a:r>
              <a:rPr dirty="0"/>
              <a:t>Investigaciones transfronterizas</a:t>
            </a:r>
          </a:p>
          <a:p>
            <a:pPr marL="1120775" lvl="2" indent="-720725"/>
            <a:r>
              <a:rPr dirty="0"/>
              <a:t>Investigación en la "nube" – principalmente acceso a datos almacenados en la "nube"</a:t>
            </a:r>
            <a:endParaRPr lang="es-ES">
              <a:ea typeface="ＭＳ Ｐゴシック" pitchFamily="34" charset="-128"/>
            </a:endParaRPr>
          </a:p>
        </p:txBody>
      </p:sp>
      <p:sp>
        <p:nvSpPr>
          <p:cNvPr id="8195" name="Title 1"/>
          <p:cNvSpPr>
            <a:spLocks noGrp="1"/>
          </p:cNvSpPr>
          <p:nvPr>
            <p:ph type="title"/>
          </p:nvPr>
        </p:nvSpPr>
        <p:spPr>
          <a:xfrm>
            <a:off x="457200" y="274638"/>
            <a:ext cx="8229600" cy="773112"/>
          </a:xfrm>
        </p:spPr>
        <p:txBody>
          <a:bodyPr/>
          <a:lstStyle/>
          <a:p>
            <a:pPr eaLnBrk="1" hangingPunct="1"/>
            <a:r>
              <a:rPr b="1" dirty="0"/>
              <a:t>Preguntas difíciles</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7</a:t>
            </a:fld>
            <a:endParaRPr lang="es-E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solidFill>
                  <a:schemeClr val="tx1"/>
                </a:solidFill>
              </a:rPr>
              <a:pPr>
                <a:defRPr/>
              </a:pPr>
              <a:t>70</a:t>
            </a:fld>
            <a:endParaRPr lang="es-ES">
              <a:solidFill>
                <a:schemeClr val="tx1"/>
              </a:solidFill>
            </a:endParaRPr>
          </a:p>
        </p:txBody>
      </p:sp>
      <p:sp>
        <p:nvSpPr>
          <p:cNvPr id="5" name="Rectangle 2"/>
          <p:cNvSpPr txBox="1">
            <a:spLocks/>
          </p:cNvSpPr>
          <p:nvPr/>
        </p:nvSpPr>
        <p:spPr bwMode="auto">
          <a:xfrm>
            <a:off x="223935" y="386414"/>
            <a:ext cx="8696130" cy="1728982"/>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s-ES" altLang="sr-Latn-RS" sz="2400" b="1" i="1" dirty="0">
              <a:cs typeface="Times New Roman" pitchFamily="18" charset="0"/>
            </a:endParaRPr>
          </a:p>
          <a:p>
            <a:pPr algn="ctr" eaLnBrk="1" hangingPunct="1">
              <a:lnSpc>
                <a:spcPct val="80000"/>
              </a:lnSpc>
              <a:buFont typeface="Arial" charset="0"/>
              <a:buNone/>
            </a:pPr>
            <a:r>
              <a:rPr lang="es-ES" sz="3000" b="1" dirty="0"/>
              <a:t>Acceso transfronterizo a datos almacenados, con consentimiento o cuando sean accesibles al público</a:t>
            </a:r>
          </a:p>
          <a:p>
            <a:pPr algn="ctr" eaLnBrk="1" hangingPunct="1">
              <a:lnSpc>
                <a:spcPct val="80000"/>
              </a:lnSpc>
              <a:buFont typeface="Arial" charset="0"/>
              <a:buNone/>
            </a:pPr>
            <a:r>
              <a:rPr lang="en-GB" altLang="sr-Latn-RS" sz="3000" b="1" i="1" dirty="0"/>
              <a:t>(Artículo 32 - Convenio de Budapest)</a:t>
            </a:r>
          </a:p>
          <a:p>
            <a:pPr marL="0" indent="0">
              <a:lnSpc>
                <a:spcPct val="90000"/>
              </a:lnSpc>
              <a:buNone/>
            </a:pPr>
            <a:endParaRPr lang="es-ES" sz="2400" b="1" dirty="0"/>
          </a:p>
          <a:p>
            <a:pPr>
              <a:lnSpc>
                <a:spcPct val="90000"/>
              </a:lnSpc>
              <a:spcBef>
                <a:spcPts val="600"/>
              </a:spcBef>
              <a:spcAft>
                <a:spcPts val="1200"/>
              </a:spcAft>
            </a:pPr>
            <a:r>
              <a:rPr lang="en-GB" sz="2800" i="1" dirty="0"/>
              <a:t>Posibilidad dada a las fuerzas del orden público de una Parte de obtener pruebas almacenadas en una computadora ubicada físicamente en el territorio de otra Parte</a:t>
            </a:r>
          </a:p>
          <a:p>
            <a:pPr>
              <a:lnSpc>
                <a:spcPct val="90000"/>
              </a:lnSpc>
              <a:spcBef>
                <a:spcPts val="600"/>
              </a:spcBef>
              <a:spcAft>
                <a:spcPts val="1200"/>
              </a:spcAft>
            </a:pPr>
            <a:r>
              <a:rPr lang="en-GB" sz="2800" i="1" dirty="0"/>
              <a:t>Sin solicitud de cooperación internacional si, durante una investigación concreta, los funcionarios a cargo</a:t>
            </a:r>
          </a:p>
          <a:p>
            <a:pPr lvl="1">
              <a:lnSpc>
                <a:spcPct val="90000"/>
              </a:lnSpc>
              <a:spcBef>
                <a:spcPts val="600"/>
              </a:spcBef>
              <a:spcAft>
                <a:spcPts val="1200"/>
              </a:spcAft>
            </a:pPr>
            <a:r>
              <a:rPr lang="en-GB" sz="2400" i="1" dirty="0"/>
              <a:t>necesitan obtener información de fuente abierta desde una computadora ubicada en un país extranjero; o </a:t>
            </a:r>
            <a:endParaRPr lang="es-ES" sz="2400" i="1" dirty="0"/>
          </a:p>
          <a:p>
            <a:pPr lvl="1">
              <a:lnSpc>
                <a:spcPct val="90000"/>
              </a:lnSpc>
              <a:spcBef>
                <a:spcPts val="600"/>
              </a:spcBef>
              <a:spcAft>
                <a:spcPts val="1200"/>
              </a:spcAft>
            </a:pPr>
            <a:r>
              <a:rPr lang="en-GB" sz="2400" i="1" dirty="0"/>
              <a:t>acceder a los datos con el consentimiento legal y voluntario de la persona legalmente autorizada</a:t>
            </a:r>
          </a:p>
        </p:txBody>
      </p:sp>
    </p:spTree>
    <p:extLst>
      <p:ext uri="{BB962C8B-B14F-4D97-AF65-F5344CB8AC3E}">
        <p14:creationId xmlns:p14="http://schemas.microsoft.com/office/powerpoint/2010/main" val="218352861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Marcador de Posição de Conteúdo 2"/>
          <p:cNvSpPr>
            <a:spLocks noGrp="1"/>
          </p:cNvSpPr>
          <p:nvPr>
            <p:ph idx="1"/>
          </p:nvPr>
        </p:nvSpPr>
        <p:spPr>
          <a:xfrm>
            <a:off x="457200" y="1953102"/>
            <a:ext cx="8229600" cy="4158835"/>
          </a:xfrm>
        </p:spPr>
        <p:txBody>
          <a:bodyPr/>
          <a:lstStyle/>
          <a:p>
            <a:pPr marL="0" indent="0">
              <a:buNone/>
            </a:pPr>
            <a:r>
              <a:rPr lang="es-ES" sz="2800" dirty="0"/>
              <a:t>Una Parte podrá, sin autorización de otra:</a:t>
            </a:r>
          </a:p>
          <a:p>
            <a:pPr marL="514350" lvl="0" indent="-514350">
              <a:buAutoNum type="alphaLcParenR"/>
            </a:pPr>
            <a:r>
              <a:rPr lang="es-ES" sz="2400" dirty="0"/>
              <a:t>tener acceso a datos informáticos almacenados accesibles al público (fuente abierta), independientemente de la ubicación geográfica de los mismos; o</a:t>
            </a:r>
          </a:p>
          <a:p>
            <a:pPr marL="514350" lvl="0" indent="-514350">
              <a:buAutoNum type="alphaLcParenR"/>
            </a:pPr>
            <a:r>
              <a:rPr lang="es-ES" sz="2400" dirty="0"/>
              <a:t>tener acceso a datos informáticos almacenados en otro Estado, o recibirlos, a través de un sistema informático situado en su territorio, si dicha Parte obtiene el consentimiento lícito y voluntario de la persona legalmente autorizada a revelárselos por medio de ese sistema informático.</a:t>
            </a:r>
            <a:endParaRPr lang="es-ES" sz="1800" dirty="0">
              <a:ea typeface="ＭＳ Ｐゴシック" pitchFamily="34" charset="-128"/>
            </a:endParaRPr>
          </a:p>
        </p:txBody>
      </p:sp>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a:t>Artículo 32 - </a:t>
            </a:r>
            <a:r>
              <a:rPr lang="es-ES" sz="3600" b="1" dirty="0"/>
              <a:t>Acceso transfronterizo a datos almacenados, con consentimiento o cuando sean accesibles al público</a:t>
            </a:r>
            <a:endParaRPr lang="es-ES"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71</a:t>
            </a:fld>
            <a:endParaRPr lang="es-ES">
              <a:solidFill>
                <a:schemeClr val="tx1"/>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a:t>Artículo 32 - </a:t>
            </a:r>
            <a:r>
              <a:rPr lang="es-ES" sz="3600" b="1" dirty="0"/>
              <a:t>Acceso transfronterizo a datos almacenados, con consentimiento o cuando sean accesibles al público</a:t>
            </a:r>
            <a:endParaRPr lang="es-ES"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72</a:t>
            </a:fld>
            <a:endParaRPr lang="es-ES" dirty="0">
              <a:solidFill>
                <a:schemeClr val="tx1"/>
              </a:solidFill>
            </a:endParaRPr>
          </a:p>
        </p:txBody>
      </p:sp>
      <p:sp>
        <p:nvSpPr>
          <p:cNvPr id="6" name="Marcador de Posição de Conteúdo 2"/>
          <p:cNvSpPr>
            <a:spLocks noGrp="1"/>
          </p:cNvSpPr>
          <p:nvPr>
            <p:ph idx="1"/>
          </p:nvPr>
        </p:nvSpPr>
        <p:spPr>
          <a:xfrm>
            <a:off x="457200" y="2124220"/>
            <a:ext cx="8335108" cy="4158835"/>
          </a:xfrm>
        </p:spPr>
        <p:txBody>
          <a:bodyPr/>
          <a:lstStyle/>
          <a:p>
            <a:pPr marL="0" indent="0">
              <a:buNone/>
            </a:pPr>
            <a:r>
              <a:rPr lang="es-ES" sz="2800" dirty="0"/>
              <a:t>Una Parte podrá, </a:t>
            </a:r>
            <a:r>
              <a:rPr lang="es-ES" sz="2800" b="1" dirty="0">
                <a:solidFill>
                  <a:srgbClr val="FF0000"/>
                </a:solidFill>
              </a:rPr>
              <a:t>sin autorización de otra</a:t>
            </a:r>
            <a:r>
              <a:rPr lang="es-ES" sz="2800" dirty="0"/>
              <a:t>:</a:t>
            </a:r>
          </a:p>
          <a:p>
            <a:pPr marL="514350" lvl="0" indent="-514350">
              <a:buAutoNum type="alphaLcParenR"/>
            </a:pPr>
            <a:r>
              <a:rPr lang="es-ES" sz="2400" dirty="0"/>
              <a:t>tener acceso a datos informáticos almacenados accesibles al público (fuente abierta), independientemente de la ubicación geográfica de los mismos; o</a:t>
            </a:r>
          </a:p>
          <a:p>
            <a:pPr marL="514350" lvl="0" indent="-514350">
              <a:buAutoNum type="alphaLcParenR"/>
            </a:pPr>
            <a:r>
              <a:rPr lang="es-ES" sz="2400" dirty="0"/>
              <a:t>tener acceso a datos informáticos almacenados en otro Estado, o recibirlos, a través de un sistema informático situado en su territorio, si dicha Parte obtiene el consentimiento lícito y voluntario de la persona legalmente autorizada a revelárselos por medio de ese sistema informático.</a:t>
            </a:r>
            <a:endParaRPr lang="es-ES" sz="1800" dirty="0">
              <a:ea typeface="ＭＳ Ｐゴシック" pitchFamily="34" charset="-128"/>
            </a:endParaRPr>
          </a:p>
        </p:txBody>
      </p:sp>
    </p:spTree>
    <p:extLst>
      <p:ext uri="{BB962C8B-B14F-4D97-AF65-F5344CB8AC3E}">
        <p14:creationId xmlns:p14="http://schemas.microsoft.com/office/powerpoint/2010/main" val="291172450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Sin autorización</a:t>
            </a:r>
            <a:r>
              <a:rPr dirty="0"/>
              <a:t> </a:t>
            </a:r>
            <a:endParaRPr lang="es-ES" b="1" dirty="0"/>
          </a:p>
        </p:txBody>
      </p:sp>
      <p:sp>
        <p:nvSpPr>
          <p:cNvPr id="3" name="Content Placeholder 2"/>
          <p:cNvSpPr>
            <a:spLocks noGrp="1"/>
          </p:cNvSpPr>
          <p:nvPr>
            <p:ph idx="1"/>
          </p:nvPr>
        </p:nvSpPr>
        <p:spPr/>
        <p:txBody>
          <a:bodyPr/>
          <a:lstStyle/>
          <a:p>
            <a:pPr algn="just"/>
            <a:r>
              <a:rPr dirty="0"/>
              <a:t>No requiere asistencia mutua entre las Partes</a:t>
            </a:r>
          </a:p>
          <a:p>
            <a:pPr algn="just"/>
            <a:endParaRPr lang="es-ES" dirty="0"/>
          </a:p>
          <a:p>
            <a:pPr algn="just"/>
            <a:r>
              <a:rPr dirty="0"/>
              <a:t>No requiere notificación a la </a:t>
            </a:r>
            <a:r>
              <a:rPr dirty="0" err="1"/>
              <a:t>otra</a:t>
            </a:r>
            <a:r>
              <a:rPr dirty="0"/>
              <a:t> </a:t>
            </a:r>
            <a:r>
              <a:rPr lang="es-ES" dirty="0"/>
              <a:t>P</a:t>
            </a:r>
            <a:r>
              <a:rPr dirty="0" err="1"/>
              <a:t>arte</a:t>
            </a:r>
            <a:endParaRPr dirty="0"/>
          </a:p>
          <a:p>
            <a:pPr algn="just"/>
            <a:endParaRPr lang="es-ES" dirty="0"/>
          </a:p>
          <a:p>
            <a:pPr algn="just"/>
            <a:r>
              <a:rPr dirty="0"/>
              <a:t>No excluye la notificación si la Parte lo considera apropiado </a:t>
            </a:r>
            <a:endParaRPr lang="es-ES"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73</a:t>
            </a:fld>
            <a:endParaRPr lang="es-ES" dirty="0">
              <a:solidFill>
                <a:schemeClr val="tx1"/>
              </a:solidFill>
            </a:endParaRPr>
          </a:p>
        </p:txBody>
      </p:sp>
    </p:spTree>
    <p:extLst>
      <p:ext uri="{BB962C8B-B14F-4D97-AF65-F5344CB8AC3E}">
        <p14:creationId xmlns:p14="http://schemas.microsoft.com/office/powerpoint/2010/main" val="42808135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a:t>Artículo 32 - </a:t>
            </a:r>
            <a:r>
              <a:rPr lang="es-ES" sz="3600" b="1" dirty="0"/>
              <a:t>Acceso transfronterizo a datos almacenados, con consentimiento o cuando sean accesibles al público</a:t>
            </a:r>
            <a:endParaRPr lang="es-ES"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74</a:t>
            </a:fld>
            <a:endParaRPr lang="es-E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buNone/>
            </a:pPr>
            <a:r>
              <a:rPr lang="es-ES" sz="2800" dirty="0"/>
              <a:t>Una Parte podrá, sin autorización de otra:</a:t>
            </a:r>
          </a:p>
          <a:p>
            <a:pPr marL="514350" lvl="0" indent="-514350">
              <a:buAutoNum type="alphaLcParenR"/>
            </a:pPr>
            <a:r>
              <a:rPr lang="es-ES" sz="2400" dirty="0"/>
              <a:t>tener acceso a datos informáticos almacenados </a:t>
            </a:r>
            <a:r>
              <a:rPr lang="es-ES" sz="2400" b="1" dirty="0">
                <a:solidFill>
                  <a:srgbClr val="FF0000"/>
                </a:solidFill>
              </a:rPr>
              <a:t>accesibles al público (fuente abierta)</a:t>
            </a:r>
            <a:r>
              <a:rPr lang="es-ES" sz="2400" dirty="0"/>
              <a:t>, independientemente de la ubicación geográfica de los mismos; o</a:t>
            </a:r>
          </a:p>
          <a:p>
            <a:pPr marL="514350" lvl="0" indent="-514350">
              <a:buAutoNum type="alphaLcParenR"/>
            </a:pPr>
            <a:r>
              <a:rPr lang="es-ES" sz="2400" dirty="0"/>
              <a:t>tener acceso a datos informáticos almacenados en otro Estado, o recibirlos, a través de un sistema informático situado en su territorio, si dicha Parte obtiene el consentimiento lícito y voluntario de la persona legalmente autorizada a revelárselos por medio de ese sistema informático.</a:t>
            </a:r>
            <a:endParaRPr lang="es-ES" sz="1800" dirty="0">
              <a:ea typeface="ＭＳ Ｐゴシック" pitchFamily="34" charset="-128"/>
            </a:endParaRPr>
          </a:p>
        </p:txBody>
      </p:sp>
    </p:spTree>
    <p:extLst>
      <p:ext uri="{BB962C8B-B14F-4D97-AF65-F5344CB8AC3E}">
        <p14:creationId xmlns:p14="http://schemas.microsoft.com/office/powerpoint/2010/main" val="279734382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Datos disponibles públicamente </a:t>
            </a:r>
            <a:endParaRPr lang="es-ES" b="1" dirty="0"/>
          </a:p>
        </p:txBody>
      </p:sp>
      <p:sp>
        <p:nvSpPr>
          <p:cNvPr id="3" name="Content Placeholder 2"/>
          <p:cNvSpPr>
            <a:spLocks noGrp="1"/>
          </p:cNvSpPr>
          <p:nvPr>
            <p:ph idx="1"/>
          </p:nvPr>
        </p:nvSpPr>
        <p:spPr/>
        <p:txBody>
          <a:bodyPr/>
          <a:lstStyle/>
          <a:p>
            <a:r>
              <a:rPr dirty="0" err="1"/>
              <a:t>Datos</a:t>
            </a:r>
            <a:r>
              <a:rPr dirty="0"/>
              <a:t> </a:t>
            </a:r>
            <a:r>
              <a:rPr lang="es-ES" dirty="0"/>
              <a:t>accesibles al público (fuente abierta</a:t>
            </a:r>
            <a:r>
              <a:rPr dirty="0"/>
              <a:t>)</a:t>
            </a:r>
          </a:p>
          <a:p>
            <a:endParaRPr lang="es-ES" dirty="0"/>
          </a:p>
          <a:p>
            <a:r>
              <a:rPr dirty="0"/>
              <a:t>Si la </a:t>
            </a:r>
            <a:r>
              <a:rPr lang="es-ES" dirty="0"/>
              <a:t>parte</a:t>
            </a:r>
            <a:r>
              <a:rPr dirty="0"/>
              <a:t> del sitio web está cerrada al público, entonces no está públicamente disponible </a:t>
            </a:r>
            <a:endParaRPr lang="es-ES" dirty="0"/>
          </a:p>
          <a:p>
            <a:endParaRPr lang="es-ES" dirty="0"/>
          </a:p>
          <a:p>
            <a:r>
              <a:rPr dirty="0"/>
              <a:t>Ubicación geográfica de los datos no relevante</a:t>
            </a:r>
          </a:p>
          <a:p>
            <a:endParaRPr lang="es-ES"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75</a:t>
            </a:fld>
            <a:endParaRPr lang="es-ES" dirty="0">
              <a:solidFill>
                <a:schemeClr val="tx1"/>
              </a:solidFill>
            </a:endParaRPr>
          </a:p>
        </p:txBody>
      </p:sp>
    </p:spTree>
    <p:extLst>
      <p:ext uri="{BB962C8B-B14F-4D97-AF65-F5344CB8AC3E}">
        <p14:creationId xmlns:p14="http://schemas.microsoft.com/office/powerpoint/2010/main" val="338906268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a:t>Artículo 32 - </a:t>
            </a:r>
            <a:r>
              <a:rPr lang="es-ES" sz="3600" b="1" dirty="0"/>
              <a:t>Acceso transfronterizo a datos almacenados, con consentimiento o cuando sean accesibles al público</a:t>
            </a:r>
            <a:endParaRPr lang="es-ES"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76</a:t>
            </a:fld>
            <a:endParaRPr lang="es-E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buNone/>
            </a:pPr>
            <a:r>
              <a:rPr lang="es-ES" sz="2800" dirty="0"/>
              <a:t>Una Parte podrá, sin autorización de otra:</a:t>
            </a:r>
          </a:p>
          <a:p>
            <a:pPr marL="514350" lvl="0" indent="-514350">
              <a:buAutoNum type="alphaLcParenR"/>
            </a:pPr>
            <a:r>
              <a:rPr lang="es-ES" sz="2400" dirty="0"/>
              <a:t>tener acceso a datos informáticos almacenados accesibles al público (fuente abierta), independientemente de la ubicación geográfica de los mismos; o</a:t>
            </a:r>
          </a:p>
          <a:p>
            <a:pPr marL="514350" lvl="0" indent="-514350">
              <a:buAutoNum type="alphaLcParenR"/>
            </a:pPr>
            <a:r>
              <a:rPr lang="es-ES" sz="2400" dirty="0"/>
              <a:t>tener acceso a </a:t>
            </a:r>
            <a:r>
              <a:rPr lang="es-ES" sz="2400" b="1" dirty="0">
                <a:solidFill>
                  <a:srgbClr val="FF0000"/>
                </a:solidFill>
              </a:rPr>
              <a:t>datos informáticos almacenados en otro Estado</a:t>
            </a:r>
            <a:r>
              <a:rPr lang="es-ES" sz="2400" dirty="0"/>
              <a:t>, o recibirlos, a través de un sistema informático situado en su territorio, si dicha Parte obtiene el consentimiento lícito y voluntario de la persona legalmente autorizada a revelárselos por medio de ese sistema informático.</a:t>
            </a:r>
            <a:endParaRPr lang="es-ES" sz="1800" dirty="0">
              <a:ea typeface="ＭＳ Ｐゴシック" pitchFamily="34" charset="-128"/>
            </a:endParaRPr>
          </a:p>
        </p:txBody>
      </p:sp>
    </p:spTree>
    <p:extLst>
      <p:ext uri="{BB962C8B-B14F-4D97-AF65-F5344CB8AC3E}">
        <p14:creationId xmlns:p14="http://schemas.microsoft.com/office/powerpoint/2010/main" val="226117706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Datos almacenados almacenados en otra Parte</a:t>
            </a:r>
            <a:endParaRPr lang="es-ES" b="1" dirty="0"/>
          </a:p>
        </p:txBody>
      </p:sp>
      <p:sp>
        <p:nvSpPr>
          <p:cNvPr id="3" name="Content Placeholder 2"/>
          <p:cNvSpPr>
            <a:spLocks noGrp="1"/>
          </p:cNvSpPr>
          <p:nvPr>
            <p:ph idx="1"/>
          </p:nvPr>
        </p:nvSpPr>
        <p:spPr>
          <a:xfrm>
            <a:off x="457200" y="2293034"/>
            <a:ext cx="8229600" cy="3601329"/>
          </a:xfrm>
        </p:spPr>
        <p:txBody>
          <a:bodyPr/>
          <a:lstStyle/>
          <a:p>
            <a:pPr>
              <a:spcBef>
                <a:spcPts val="600"/>
              </a:spcBef>
              <a:spcAft>
                <a:spcPts val="1200"/>
              </a:spcAft>
            </a:pPr>
            <a:r>
              <a:rPr dirty="0"/>
              <a:t>El Art. 32b no se puede aplicar si:</a:t>
            </a:r>
          </a:p>
          <a:p>
            <a:pPr lvl="1">
              <a:spcBef>
                <a:spcPts val="600"/>
              </a:spcBef>
              <a:spcAft>
                <a:spcPts val="1200"/>
              </a:spcAft>
            </a:pPr>
            <a:r>
              <a:rPr lang="en-US" sz="3200" dirty="0"/>
              <a:t>Los datos no se almacenan en </a:t>
            </a:r>
            <a:r>
              <a:rPr lang="en-US" sz="3200" dirty="0" err="1"/>
              <a:t>otra</a:t>
            </a:r>
            <a:r>
              <a:rPr lang="en-US" sz="3200" dirty="0"/>
              <a:t> </a:t>
            </a:r>
            <a:r>
              <a:rPr lang="en-US" sz="3200" dirty="0" err="1"/>
              <a:t>parte</a:t>
            </a:r>
            <a:r>
              <a:rPr lang="en-US" sz="3200" dirty="0"/>
              <a:t>; o</a:t>
            </a:r>
          </a:p>
          <a:p>
            <a:pPr lvl="1">
              <a:spcBef>
                <a:spcPts val="600"/>
              </a:spcBef>
              <a:spcAft>
                <a:spcPts val="1200"/>
              </a:spcAft>
            </a:pPr>
            <a:r>
              <a:rPr lang="en-US" sz="3200" dirty="0"/>
              <a:t>No está claro dónde se almacenan los datos; o</a:t>
            </a:r>
          </a:p>
          <a:p>
            <a:pPr lvl="1">
              <a:spcBef>
                <a:spcPts val="600"/>
              </a:spcBef>
              <a:spcAft>
                <a:spcPts val="1200"/>
              </a:spcAft>
            </a:pPr>
            <a:r>
              <a:rPr lang="en-US" sz="3200" dirty="0"/>
              <a:t>Los datos se almacenan en el país</a:t>
            </a:r>
          </a:p>
          <a:p>
            <a:pPr lvl="1">
              <a:spcBef>
                <a:spcPts val="600"/>
              </a:spcBef>
              <a:spcAft>
                <a:spcPts val="1200"/>
              </a:spcAft>
            </a:pPr>
            <a:endParaRPr lang="es-ES" sz="3200" dirty="0"/>
          </a:p>
          <a:p>
            <a:pPr lvl="1">
              <a:spcBef>
                <a:spcPts val="600"/>
              </a:spcBef>
              <a:spcAft>
                <a:spcPts val="1200"/>
              </a:spcAft>
            </a:pPr>
            <a:endParaRPr lang="es-ES" sz="3200"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77</a:t>
            </a:fld>
            <a:endParaRPr lang="es-ES" dirty="0">
              <a:solidFill>
                <a:schemeClr val="tx1"/>
              </a:solidFill>
            </a:endParaRPr>
          </a:p>
        </p:txBody>
      </p:sp>
    </p:spTree>
    <p:extLst>
      <p:ext uri="{BB962C8B-B14F-4D97-AF65-F5344CB8AC3E}">
        <p14:creationId xmlns:p14="http://schemas.microsoft.com/office/powerpoint/2010/main" val="42555418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a:t>Artículo 32 - </a:t>
            </a:r>
            <a:r>
              <a:rPr lang="es-ES" sz="3600" b="1" dirty="0"/>
              <a:t>Acceso transfronterizo a datos almacenados, con consentimiento o cuando sean accesibles al público</a:t>
            </a:r>
            <a:endParaRPr lang="es-ES"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78</a:t>
            </a:fld>
            <a:endParaRPr lang="es-E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buNone/>
            </a:pPr>
            <a:r>
              <a:rPr lang="es-ES" sz="2800" dirty="0"/>
              <a:t>Una Parte podrá, sin autorización de otra:</a:t>
            </a:r>
          </a:p>
          <a:p>
            <a:pPr marL="514350" lvl="0" indent="-514350">
              <a:buAutoNum type="alphaLcParenR"/>
            </a:pPr>
            <a:r>
              <a:rPr lang="es-ES" sz="2400" dirty="0"/>
              <a:t>tener acceso a datos informáticos almacenados accesibles al público (fuente abierta), independientemente de la ubicación geográfica de los mismos; o</a:t>
            </a:r>
          </a:p>
          <a:p>
            <a:pPr marL="514350" lvl="0" indent="-514350">
              <a:buAutoNum type="alphaLcParenR"/>
            </a:pPr>
            <a:r>
              <a:rPr lang="es-ES" sz="2400" dirty="0"/>
              <a:t>tener acceso a datos informáticos almacenados en otro Estado, o recibirlos, a través de un sistema informático situado en su territorio, si dicha Parte obtiene el </a:t>
            </a:r>
            <a:r>
              <a:rPr lang="es-ES" sz="2400" b="1" dirty="0">
                <a:solidFill>
                  <a:srgbClr val="FF0000"/>
                </a:solidFill>
              </a:rPr>
              <a:t>consentimiento lícito y voluntario </a:t>
            </a:r>
            <a:r>
              <a:rPr lang="es-ES" sz="2400" dirty="0"/>
              <a:t>de la persona legalmente autorizada a revelárselos por medio de ese sistema informático.</a:t>
            </a:r>
            <a:endParaRPr lang="es-ES" sz="1800" dirty="0">
              <a:ea typeface="ＭＳ Ｐゴシック" pitchFamily="34" charset="-128"/>
            </a:endParaRPr>
          </a:p>
        </p:txBody>
      </p:sp>
    </p:spTree>
    <p:extLst>
      <p:ext uri="{BB962C8B-B14F-4D97-AF65-F5344CB8AC3E}">
        <p14:creationId xmlns:p14="http://schemas.microsoft.com/office/powerpoint/2010/main" val="184409854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Consentimiento</a:t>
            </a:r>
            <a:r>
              <a:rPr lang="en-US" b="1" dirty="0"/>
              <a:t> </a:t>
            </a:r>
            <a:r>
              <a:rPr lang="en-US" b="1" dirty="0" err="1"/>
              <a:t>lícito</a:t>
            </a:r>
            <a:r>
              <a:rPr lang="en-US" b="1" dirty="0"/>
              <a:t> y voluntario</a:t>
            </a:r>
            <a:endParaRPr lang="es-ES" b="1" dirty="0"/>
          </a:p>
        </p:txBody>
      </p:sp>
      <p:sp>
        <p:nvSpPr>
          <p:cNvPr id="3" name="Content Placeholder 2"/>
          <p:cNvSpPr>
            <a:spLocks noGrp="1"/>
          </p:cNvSpPr>
          <p:nvPr>
            <p:ph idx="1"/>
          </p:nvPr>
        </p:nvSpPr>
        <p:spPr>
          <a:xfrm>
            <a:off x="457200" y="1624012"/>
            <a:ext cx="8229600" cy="4525963"/>
          </a:xfrm>
        </p:spPr>
        <p:txBody>
          <a:bodyPr/>
          <a:lstStyle/>
          <a:p>
            <a:pPr algn="just"/>
            <a:r>
              <a:rPr sz="3000" dirty="0"/>
              <a:t>La persona que consiente no debe ser forzada o engañada</a:t>
            </a:r>
          </a:p>
          <a:p>
            <a:pPr algn="just"/>
            <a:r>
              <a:rPr sz="3000" dirty="0"/>
              <a:t>La capacidad de consentimiento depende de la legislación nacional</a:t>
            </a:r>
          </a:p>
          <a:p>
            <a:pPr algn="just"/>
            <a:r>
              <a:rPr sz="3000" dirty="0"/>
              <a:t>Los menores o las personas con problemas mentales no pueden dar su consentimiento</a:t>
            </a:r>
          </a:p>
          <a:p>
            <a:pPr algn="just"/>
            <a:r>
              <a:rPr sz="3000" dirty="0"/>
              <a:t>Generalmente se requiere un consentimiento explícito </a:t>
            </a:r>
          </a:p>
          <a:p>
            <a:pPr algn="just"/>
            <a:r>
              <a:rPr sz="3000" dirty="0"/>
              <a:t>El acuerdo a los términos y condiciones generales del servicio en línea puede no ser suficiente </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79</a:t>
            </a:fld>
            <a:endParaRPr lang="es-ES" dirty="0">
              <a:solidFill>
                <a:schemeClr val="tx1"/>
              </a:solidFill>
            </a:endParaRPr>
          </a:p>
        </p:txBody>
      </p:sp>
    </p:spTree>
    <p:extLst>
      <p:ext uri="{BB962C8B-B14F-4D97-AF65-F5344CB8AC3E}">
        <p14:creationId xmlns:p14="http://schemas.microsoft.com/office/powerpoint/2010/main" val="2570378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 descr="Imagen de signo de interrogación">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GB" sz="5400" b="1">
                <a:latin typeface="Calibri" pitchFamily="34" charset="0"/>
              </a:rPr>
              <a:t>Preguntas</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8</a:t>
            </a:fld>
            <a:endParaRPr lang="es-ES" dirty="0"/>
          </a:p>
        </p:txBody>
      </p:sp>
    </p:spTree>
    <p:extLst>
      <p:ext uri="{BB962C8B-B14F-4D97-AF65-F5344CB8AC3E}">
        <p14:creationId xmlns:p14="http://schemas.microsoft.com/office/powerpoint/2010/main" val="321349403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a:t>Artículo 32 - </a:t>
            </a:r>
            <a:r>
              <a:rPr lang="es-ES" sz="3600" b="1" dirty="0"/>
              <a:t>Acceso transfronterizo a datos almacenados, con consentimiento o cuando sean accesibles al público</a:t>
            </a:r>
            <a:endParaRPr lang="es-ES"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80</a:t>
            </a:fld>
            <a:endParaRPr lang="es-E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buNone/>
            </a:pPr>
            <a:r>
              <a:rPr lang="es-ES" sz="2800" dirty="0"/>
              <a:t>Una Parte podrá, sin autorización de otra:</a:t>
            </a:r>
          </a:p>
          <a:p>
            <a:pPr marL="514350" lvl="0" indent="-514350">
              <a:buAutoNum type="alphaLcParenR"/>
            </a:pPr>
            <a:r>
              <a:rPr lang="es-ES" sz="2400" dirty="0"/>
              <a:t>tener acceso a datos informáticos almacenados accesibles al público (fuente abierta), independientemente de la ubicación geográfica de los mismos; o</a:t>
            </a:r>
          </a:p>
          <a:p>
            <a:pPr marL="514350" lvl="0" indent="-514350">
              <a:buAutoNum type="alphaLcParenR"/>
            </a:pPr>
            <a:r>
              <a:rPr lang="es-ES" sz="2400" dirty="0"/>
              <a:t>tener acceso a datos informáticos almacenados en otro Estado, o recibirlos, a través de un sistema informático situado en su territorio, si dicha Parte obtiene el consentimiento lícito y voluntario de la </a:t>
            </a:r>
            <a:r>
              <a:rPr lang="es-ES" sz="2400" b="1" dirty="0">
                <a:solidFill>
                  <a:srgbClr val="FF0000"/>
                </a:solidFill>
              </a:rPr>
              <a:t>persona legalmente autorizada a revelárselos </a:t>
            </a:r>
            <a:r>
              <a:rPr lang="es-ES" sz="2400" dirty="0"/>
              <a:t>por medio de ese sistema informático.</a:t>
            </a:r>
            <a:endParaRPr lang="es-ES" sz="1800" dirty="0">
              <a:ea typeface="ＭＳ Ｐゴシック" pitchFamily="34" charset="-128"/>
            </a:endParaRPr>
          </a:p>
        </p:txBody>
      </p:sp>
    </p:spTree>
    <p:extLst>
      <p:ext uri="{BB962C8B-B14F-4D97-AF65-F5344CB8AC3E}">
        <p14:creationId xmlns:p14="http://schemas.microsoft.com/office/powerpoint/2010/main" val="206698728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Persona que tiene la autoridad legal para divulgar datos</a:t>
            </a:r>
            <a:endParaRPr lang="es-ES" b="1" dirty="0"/>
          </a:p>
        </p:txBody>
      </p:sp>
      <p:sp>
        <p:nvSpPr>
          <p:cNvPr id="3" name="Content Placeholder 2"/>
          <p:cNvSpPr>
            <a:spLocks noGrp="1"/>
          </p:cNvSpPr>
          <p:nvPr>
            <p:ph idx="1"/>
          </p:nvPr>
        </p:nvSpPr>
        <p:spPr>
          <a:xfrm>
            <a:off x="457200" y="1978848"/>
            <a:ext cx="8229600" cy="4525963"/>
          </a:xfrm>
        </p:spPr>
        <p:txBody>
          <a:bodyPr/>
          <a:lstStyle/>
          <a:p>
            <a:pPr algn="just"/>
            <a:r>
              <a:rPr lang="en-US" sz="2800" dirty="0">
                <a:latin typeface="+mj-lt"/>
              </a:rPr>
              <a:t>Depende de las circunstancias, leyes y regulaciones</a:t>
            </a:r>
          </a:p>
          <a:p>
            <a:pPr marL="457200" indent="-457200" algn="just"/>
            <a:r>
              <a:rPr lang="en-US" sz="2800" dirty="0">
                <a:latin typeface="+mj-lt"/>
              </a:rPr>
              <a:t>Ejemplo: una persona puede proporcionar acceso a un correo electrónico personal que se almacena en el extranjero a un funcionario encargado de hacer cumplir la ley</a:t>
            </a:r>
          </a:p>
          <a:p>
            <a:pPr marL="457200" indent="-457200" algn="just"/>
            <a:r>
              <a:rPr lang="en-US" sz="2800" dirty="0">
                <a:latin typeface="+mj-lt"/>
              </a:rPr>
              <a:t>Los proveedores de servicios generalmente:</a:t>
            </a:r>
          </a:p>
          <a:p>
            <a:pPr marL="914400" lvl="1" indent="-457200" algn="just">
              <a:buFont typeface="Arial" panose="020B0604020202020204" pitchFamily="34" charset="0"/>
              <a:buChar char="•"/>
            </a:pPr>
            <a:r>
              <a:rPr lang="en-US" sz="2400" dirty="0">
                <a:latin typeface="+mj-lt"/>
              </a:rPr>
              <a:t>Retienen datos de usuario pero no los poseen/controlan</a:t>
            </a:r>
          </a:p>
          <a:p>
            <a:pPr marL="914400" lvl="1" indent="-457200" algn="just">
              <a:buFont typeface="Arial" panose="020B0604020202020204" pitchFamily="34" charset="0"/>
              <a:buChar char="•"/>
            </a:pPr>
            <a:r>
              <a:rPr sz="2400" dirty="0"/>
              <a:t>No pueden consentir válidamente la divulgación de datos de usuario</a:t>
            </a:r>
            <a:endParaRPr lang="es-ES" sz="2400" dirty="0">
              <a:cs typeface="Arial" panose="020B0604020202020204" pitchFamily="34" charset="0"/>
            </a:endParaRP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81</a:t>
            </a:fld>
            <a:endParaRPr lang="es-ES" dirty="0">
              <a:solidFill>
                <a:schemeClr val="tx1"/>
              </a:solidFill>
            </a:endParaRPr>
          </a:p>
        </p:txBody>
      </p:sp>
    </p:spTree>
    <p:extLst>
      <p:ext uri="{BB962C8B-B14F-4D97-AF65-F5344CB8AC3E}">
        <p14:creationId xmlns:p14="http://schemas.microsoft.com/office/powerpoint/2010/main" val="320846826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82</a:t>
            </a:fld>
            <a:endParaRPr lang="es-ES"/>
          </a:p>
        </p:txBody>
      </p:sp>
      <p:sp>
        <p:nvSpPr>
          <p:cNvPr id="5" name="Rectangle 2"/>
          <p:cNvSpPr txBox="1">
            <a:spLocks/>
          </p:cNvSpPr>
          <p:nvPr/>
        </p:nvSpPr>
        <p:spPr bwMode="auto">
          <a:xfrm>
            <a:off x="457200" y="386413"/>
            <a:ext cx="8229600" cy="2033229"/>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s-ES" altLang="sr-Latn-RS" sz="2400" b="1" i="1" dirty="0">
              <a:cs typeface="Times New Roman" pitchFamily="18" charset="0"/>
            </a:endParaRPr>
          </a:p>
          <a:p>
            <a:pPr algn="ctr" eaLnBrk="1" hangingPunct="1">
              <a:lnSpc>
                <a:spcPct val="80000"/>
              </a:lnSpc>
              <a:buFont typeface="Arial" charset="0"/>
              <a:buNone/>
            </a:pPr>
            <a:r>
              <a:rPr lang="es-ES" b="1" i="1" dirty="0"/>
              <a:t>Asistencia mutua para la obtención en tiempo real de datos relativos al tráfico</a:t>
            </a:r>
          </a:p>
          <a:p>
            <a:pPr algn="ctr" eaLnBrk="1" hangingPunct="1">
              <a:lnSpc>
                <a:spcPct val="80000"/>
              </a:lnSpc>
              <a:buFont typeface="Arial" charset="0"/>
              <a:buNone/>
            </a:pPr>
            <a:r>
              <a:rPr lang="en-GB" altLang="sr-Latn-RS" b="1" i="1" dirty="0"/>
              <a:t>(Artículo 33 - Convenio de Budapest)</a:t>
            </a:r>
          </a:p>
          <a:p>
            <a:pPr algn="ctr" eaLnBrk="1" hangingPunct="1">
              <a:lnSpc>
                <a:spcPct val="80000"/>
              </a:lnSpc>
              <a:buFont typeface="Arial" charset="0"/>
              <a:buNone/>
            </a:pPr>
            <a:endParaRPr lang="es-ES" altLang="sr-Latn-RS" sz="2400" b="1" i="1" dirty="0">
              <a:cs typeface="Times New Roman" pitchFamily="18" charset="0"/>
            </a:endParaRPr>
          </a:p>
          <a:p>
            <a:pPr>
              <a:lnSpc>
                <a:spcPct val="90000"/>
              </a:lnSpc>
            </a:pPr>
            <a:endParaRPr lang="es-ES" sz="2400" b="1" dirty="0"/>
          </a:p>
          <a:p>
            <a:pPr>
              <a:lnSpc>
                <a:spcPct val="90000"/>
              </a:lnSpc>
              <a:spcBef>
                <a:spcPts val="600"/>
              </a:spcBef>
              <a:spcAft>
                <a:spcPts val="1200"/>
              </a:spcAft>
            </a:pPr>
            <a:r>
              <a:rPr lang="en-GB" sz="2800" i="1" dirty="0"/>
              <a:t>Asistencia mutua con respecto a la recopilación de datos de tráfico en </a:t>
            </a:r>
            <a:r>
              <a:rPr lang="en-GB" sz="2800" i="1" dirty="0" err="1"/>
              <a:t>tiempo</a:t>
            </a:r>
            <a:r>
              <a:rPr lang="en-GB" sz="2800" i="1" dirty="0"/>
              <a:t> real.</a:t>
            </a:r>
          </a:p>
          <a:p>
            <a:pPr>
              <a:lnSpc>
                <a:spcPct val="90000"/>
              </a:lnSpc>
              <a:spcBef>
                <a:spcPts val="600"/>
              </a:spcBef>
              <a:spcAft>
                <a:spcPts val="1200"/>
              </a:spcAft>
            </a:pPr>
            <a:r>
              <a:rPr lang="en-GB" sz="2800" i="1" dirty="0"/>
              <a:t>La asistencia se regirá por las condiciones y procedimientos previstos en la legislación interna.</a:t>
            </a:r>
          </a:p>
          <a:p>
            <a:pPr>
              <a:lnSpc>
                <a:spcPct val="90000"/>
              </a:lnSpc>
              <a:spcBef>
                <a:spcPts val="600"/>
              </a:spcBef>
              <a:spcAft>
                <a:spcPts val="1200"/>
              </a:spcAft>
            </a:pPr>
            <a:r>
              <a:rPr lang="en-GB" sz="2800" i="1" dirty="0"/>
              <a:t>Cada Estado proporcionará asistencia al menos con respecto a ofensas criminales para las cuales la recopilación de datos de tráfico en tiempo real estaría disponible en un caso </a:t>
            </a:r>
            <a:r>
              <a:rPr lang="en-GB" sz="2800" i="1" dirty="0" err="1"/>
              <a:t>doméstico</a:t>
            </a:r>
            <a:r>
              <a:rPr lang="en-GB" sz="2800" i="1" dirty="0"/>
              <a:t> similar.</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1" name="Rectangle 3" descr="Rectángulo: Haga clic para editar estilos de texto maestro&#10;Segundo nivel&#10;Tercer nivel&#10;Cuarto nivel&#10;Quinto nivel"/>
          <p:cNvSpPr>
            <a:spLocks noGrp="1" noChangeArrowheads="1"/>
          </p:cNvSpPr>
          <p:nvPr>
            <p:ph type="body" idx="1"/>
          </p:nvPr>
        </p:nvSpPr>
        <p:spPr>
          <a:xfrm>
            <a:off x="457200" y="1475202"/>
            <a:ext cx="8229600" cy="4658483"/>
          </a:xfrm>
        </p:spPr>
        <p:txBody>
          <a:bodyPr/>
          <a:lstStyle/>
          <a:p>
            <a:pPr marL="514350" lvl="0" indent="-514350">
              <a:buAutoNum type="arabicParenR"/>
            </a:pPr>
            <a:r>
              <a:rPr lang="es-ES" sz="2800" dirty="0"/>
              <a:t>Las Partes se prestarán asistencia mutua para la obtención en tiempo real de datos relativos al tráfico asociados a comunicaciones específicas transmitidas en su territorio por medio de un sistema informático. A reserva de las disposiciones del párrafo 2, dicha asistencia mutua estará sujeta a las condiciones y procedimientos previstos en el derecho interno.</a:t>
            </a:r>
          </a:p>
          <a:p>
            <a:pPr marL="514350" lvl="0" indent="-514350">
              <a:buAutoNum type="arabicParenR"/>
            </a:pPr>
            <a:r>
              <a:rPr lang="es-ES" sz="2800" dirty="0"/>
              <a:t>Cada Parte prestará dicha asistencia al menos en relación con los delitos para los cuales sería posible la obtención en tiempo real de datos relativos al tráfico en situaciones análogas a nivel interno.</a:t>
            </a:r>
            <a:endParaRPr lang="en-GB" sz="2800" dirty="0"/>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sz="3600" b="1" dirty="0" err="1"/>
              <a:t>Artículo</a:t>
            </a:r>
            <a:r>
              <a:rPr lang="en-GB" sz="3600" b="1" dirty="0"/>
              <a:t> 33 - </a:t>
            </a:r>
            <a:r>
              <a:rPr lang="es-ES" sz="3600" b="1" dirty="0"/>
              <a:t>Asistencia mutua para la obtención en tiempo real de datos relativos al tráfico</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83</a:t>
            </a:fld>
            <a:endParaRPr lang="es-E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977900"/>
          </a:xfrm>
        </p:spPr>
        <p:txBody>
          <a:bodyPr/>
          <a:lstStyle/>
          <a:p>
            <a:pPr>
              <a:lnSpc>
                <a:spcPct val="90000"/>
              </a:lnSpc>
              <a:defRPr/>
            </a:pPr>
            <a:r>
              <a:rPr lang="en-GB" sz="3600" b="1" dirty="0"/>
              <a:t>Artículo 33 - </a:t>
            </a:r>
            <a:r>
              <a:rPr lang="es-ES" sz="3600" b="1" dirty="0"/>
              <a:t>Asistencia mutua para la obtención en tiempo real de datos relativos al tráfico</a:t>
            </a:r>
            <a:endParaRPr lang="es-ES" sz="3600" b="1" dirty="0">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84</a:t>
            </a:fld>
            <a:endParaRPr lang="es-ES" dirty="0">
              <a:solidFill>
                <a:schemeClr val="tx1"/>
              </a:solidFill>
            </a:endParaRPr>
          </a:p>
        </p:txBody>
      </p:sp>
      <p:sp>
        <p:nvSpPr>
          <p:cNvPr id="6" name="Rectangle 3" descr="Rectángulo: Haga clic para editar estilos de texto maestro&#10;Segundo nivel&#10;Tercer nivel&#10;Cuarto nivel&#10;Quinto nivel"/>
          <p:cNvSpPr txBox="1">
            <a:spLocks noChangeArrowheads="1"/>
          </p:cNvSpPr>
          <p:nvPr/>
        </p:nvSpPr>
        <p:spPr bwMode="auto">
          <a:xfrm>
            <a:off x="457201" y="1674054"/>
            <a:ext cx="8229600" cy="4658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lvl="0" indent="-514350">
              <a:buAutoNum type="arabicParenR"/>
            </a:pPr>
            <a:r>
              <a:rPr lang="es-ES" sz="2400" dirty="0"/>
              <a:t>Las Partes se prestarán asistencia mutua para la </a:t>
            </a:r>
            <a:r>
              <a:rPr lang="es-ES" sz="2400" b="1" dirty="0">
                <a:solidFill>
                  <a:srgbClr val="FF0000"/>
                </a:solidFill>
              </a:rPr>
              <a:t>obtención en tiempo real de datos relativos al tráfico asociados a comunicaciones específicas transmitidas en su territorio por medio de un sistema informático</a:t>
            </a:r>
            <a:r>
              <a:rPr lang="es-ES" sz="2400" dirty="0"/>
              <a:t>. A reserva de las disposiciones del párrafo 2, dicha asistencia mutua estará sujeta a las condiciones y procedimientos previstos en el derecho interno.</a:t>
            </a:r>
          </a:p>
          <a:p>
            <a:pPr marL="514350" lvl="0" indent="-514350">
              <a:buAutoNum type="arabicParenR"/>
            </a:pPr>
            <a:r>
              <a:rPr lang="es-ES" sz="2400" dirty="0"/>
              <a:t>Cada Parte prestará dicha asistencia al menos en relación con los delitos para los cuales sería posible la obtención en tiempo real de datos relativos al tráfico en situaciones análogas a nivel interno.</a:t>
            </a:r>
            <a:endParaRPr lang="en-GB" sz="2400" dirty="0"/>
          </a:p>
        </p:txBody>
      </p:sp>
    </p:spTree>
    <p:extLst>
      <p:ext uri="{BB962C8B-B14F-4D97-AF65-F5344CB8AC3E}">
        <p14:creationId xmlns:p14="http://schemas.microsoft.com/office/powerpoint/2010/main" val="124430323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3600" b="1" dirty="0"/>
              <a:t>Asistencia mutua para la obtención en tiempo real de datos relativos al tráfico</a:t>
            </a:r>
          </a:p>
        </p:txBody>
      </p:sp>
      <p:sp>
        <p:nvSpPr>
          <p:cNvPr id="3" name="Content Placeholder 2"/>
          <p:cNvSpPr>
            <a:spLocks noGrp="1"/>
          </p:cNvSpPr>
          <p:nvPr>
            <p:ph idx="1"/>
          </p:nvPr>
        </p:nvSpPr>
        <p:spPr>
          <a:xfrm>
            <a:off x="457200" y="2082018"/>
            <a:ext cx="8229600" cy="4044145"/>
          </a:xfrm>
        </p:spPr>
        <p:txBody>
          <a:bodyPr/>
          <a:lstStyle/>
          <a:p>
            <a:pPr algn="just"/>
            <a:r>
              <a:rPr lang="en-US" sz="2800" dirty="0"/>
              <a:t>Los proveedores de servicios eliminan automáticamente los datos clave del tráfico antes de que puedan conservarse; por lo tanto, se </a:t>
            </a:r>
            <a:r>
              <a:rPr lang="en-US" sz="2800" dirty="0" err="1"/>
              <a:t>requiere</a:t>
            </a:r>
            <a:r>
              <a:rPr lang="en-US" sz="2800" dirty="0"/>
              <a:t> un </a:t>
            </a:r>
            <a:r>
              <a:rPr lang="en-US" sz="2800" dirty="0" err="1"/>
              <a:t>poder</a:t>
            </a:r>
            <a:r>
              <a:rPr lang="en-US" sz="2800" dirty="0"/>
              <a:t> en tiempo real</a:t>
            </a:r>
          </a:p>
          <a:p>
            <a:pPr algn="just"/>
            <a:endParaRPr lang="es-ES" sz="2800" dirty="0"/>
          </a:p>
          <a:p>
            <a:pPr algn="just"/>
            <a:r>
              <a:rPr lang="en-US" sz="2800" dirty="0"/>
              <a:t>Permite a una Parte solicitar a otra Parte que ejerza su poder interno equivalente al Art. 20</a:t>
            </a:r>
          </a:p>
          <a:p>
            <a:pPr algn="just"/>
            <a:endParaRPr lang="es-ES" sz="2800" dirty="0"/>
          </a:p>
          <a:p>
            <a:pPr algn="just"/>
            <a:endParaRPr lang="es-ES" sz="2800"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85</a:t>
            </a:fld>
            <a:endParaRPr lang="es-ES" dirty="0">
              <a:solidFill>
                <a:schemeClr val="tx1"/>
              </a:solidFill>
            </a:endParaRPr>
          </a:p>
        </p:txBody>
      </p:sp>
    </p:spTree>
    <p:extLst>
      <p:ext uri="{BB962C8B-B14F-4D97-AF65-F5344CB8AC3E}">
        <p14:creationId xmlns:p14="http://schemas.microsoft.com/office/powerpoint/2010/main" val="51109184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977900"/>
          </a:xfrm>
        </p:spPr>
        <p:txBody>
          <a:bodyPr/>
          <a:lstStyle/>
          <a:p>
            <a:pPr>
              <a:lnSpc>
                <a:spcPct val="90000"/>
              </a:lnSpc>
              <a:defRPr/>
            </a:pPr>
            <a:r>
              <a:rPr lang="en-GB" sz="3600" b="1" dirty="0"/>
              <a:t>Artículo 33 - </a:t>
            </a:r>
            <a:r>
              <a:rPr lang="es-ES" sz="3600" b="1" dirty="0"/>
              <a:t>Asistencia mutua para la obtención en tiempo real de datos relativos al tráfico</a:t>
            </a:r>
            <a:endParaRPr lang="es-ES" sz="3600" b="1" dirty="0">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86</a:t>
            </a:fld>
            <a:endParaRPr lang="es-ES" dirty="0">
              <a:solidFill>
                <a:schemeClr val="tx1"/>
              </a:solidFill>
            </a:endParaRPr>
          </a:p>
        </p:txBody>
      </p:sp>
      <p:sp>
        <p:nvSpPr>
          <p:cNvPr id="6" name="Rectangle 3" descr="Rectángulo: Haga clic para editar estilos de texto maestro&#10;Segundo nivel&#10;Tercer nivel&#10;Cuarto nivel&#10;Quinto nivel"/>
          <p:cNvSpPr txBox="1">
            <a:spLocks noChangeArrowheads="1"/>
          </p:cNvSpPr>
          <p:nvPr/>
        </p:nvSpPr>
        <p:spPr bwMode="auto">
          <a:xfrm>
            <a:off x="457201" y="1674054"/>
            <a:ext cx="8229600" cy="4658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lvl="0" indent="-514350">
              <a:buAutoNum type="arabicParenR"/>
            </a:pPr>
            <a:r>
              <a:rPr lang="es-ES" sz="2400" dirty="0"/>
              <a:t>Las Partes se prestarán asistencia mutua para la obtención en tiempo real de datos relativos al tráfico asociados a comunicaciones específicas transmitidas en su territorio por medio de un sistema informático. A reserva de las disposiciones del párrafo 2, dicha asistencia mutua estará sujeta a las condiciones y procedimientos previstos en el derecho interno.</a:t>
            </a:r>
          </a:p>
          <a:p>
            <a:pPr marL="514350" lvl="0" indent="-514350">
              <a:buAutoNum type="arabicParenR"/>
            </a:pPr>
            <a:r>
              <a:rPr lang="es-ES" sz="2400" dirty="0"/>
              <a:t>Cada Parte prestará dicha asistencia</a:t>
            </a:r>
            <a:r>
              <a:rPr lang="es-ES" sz="2400" b="1" dirty="0">
                <a:solidFill>
                  <a:srgbClr val="FF0000"/>
                </a:solidFill>
              </a:rPr>
              <a:t> al menos en relación con los delitos para los cuales sería posible la obtención en tiempo real de datos relativos al tráfico en situaciones análogas a nivel interno</a:t>
            </a:r>
            <a:r>
              <a:rPr lang="es-ES" sz="2400" dirty="0"/>
              <a:t>.</a:t>
            </a:r>
            <a:endParaRPr lang="en-GB" sz="2400" dirty="0"/>
          </a:p>
        </p:txBody>
      </p:sp>
    </p:spTree>
    <p:extLst>
      <p:ext uri="{BB962C8B-B14F-4D97-AF65-F5344CB8AC3E}">
        <p14:creationId xmlns:p14="http://schemas.microsoft.com/office/powerpoint/2010/main" val="222984626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z="3600" b="1" dirty="0"/>
              <a:t>Limitar la asistencia mutua para la obtención en tiempo real de datos relativos al tráfico</a:t>
            </a:r>
          </a:p>
        </p:txBody>
      </p:sp>
      <p:sp>
        <p:nvSpPr>
          <p:cNvPr id="3" name="Content Placeholder 2"/>
          <p:cNvSpPr>
            <a:spLocks noGrp="1"/>
          </p:cNvSpPr>
          <p:nvPr>
            <p:ph idx="1"/>
          </p:nvPr>
        </p:nvSpPr>
        <p:spPr>
          <a:xfrm>
            <a:off x="457200" y="1899137"/>
            <a:ext cx="8229600" cy="4227025"/>
          </a:xfrm>
        </p:spPr>
        <p:txBody>
          <a:bodyPr/>
          <a:lstStyle/>
          <a:p>
            <a:pPr algn="just"/>
            <a:r>
              <a:rPr dirty="0"/>
              <a:t>Los Estados pueden limitar el rango de ofensas para las cuales se puede proporcionar asistencia mutua bajo este artículo </a:t>
            </a:r>
          </a:p>
          <a:p>
            <a:pPr algn="just"/>
            <a:endParaRPr lang="es-ES" dirty="0"/>
          </a:p>
          <a:p>
            <a:pPr algn="just"/>
            <a:r>
              <a:rPr dirty="0"/>
              <a:t>El rango de ofensas cubiertas no puede ser más limitado que el rango de ofensas disponibles en un caso doméstico equivalente</a:t>
            </a:r>
            <a:endParaRPr lang="es-ES"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87</a:t>
            </a:fld>
            <a:endParaRPr lang="es-ES" dirty="0">
              <a:solidFill>
                <a:schemeClr val="tx1"/>
              </a:solidFill>
            </a:endParaRPr>
          </a:p>
        </p:txBody>
      </p:sp>
    </p:spTree>
    <p:extLst>
      <p:ext uri="{BB962C8B-B14F-4D97-AF65-F5344CB8AC3E}">
        <p14:creationId xmlns:p14="http://schemas.microsoft.com/office/powerpoint/2010/main" val="126014406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E62E50F-F83A-42AC-8BE7-462956D58F63}" type="slidenum">
              <a:rPr lang="en-US" smtClean="0"/>
              <a:pPr>
                <a:defRPr/>
              </a:pPr>
              <a:t>88</a:t>
            </a:fld>
            <a:endParaRPr lang="es-ES"/>
          </a:p>
        </p:txBody>
      </p:sp>
      <p:sp>
        <p:nvSpPr>
          <p:cNvPr id="6" name="Rectangle 2"/>
          <p:cNvSpPr txBox="1">
            <a:spLocks/>
          </p:cNvSpPr>
          <p:nvPr/>
        </p:nvSpPr>
        <p:spPr bwMode="auto">
          <a:xfrm>
            <a:off x="457200" y="386413"/>
            <a:ext cx="8229600" cy="2033229"/>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s-ES" altLang="sr-Latn-RS" sz="2400" b="1" i="1" dirty="0">
              <a:cs typeface="Times New Roman" pitchFamily="18" charset="0"/>
            </a:endParaRPr>
          </a:p>
          <a:p>
            <a:pPr algn="ctr" eaLnBrk="1" hangingPunct="1">
              <a:lnSpc>
                <a:spcPct val="80000"/>
              </a:lnSpc>
              <a:buFont typeface="Arial" charset="0"/>
              <a:buNone/>
            </a:pPr>
            <a:r>
              <a:rPr lang="en-GB" altLang="sr-Latn-RS" b="1" i="1" dirty="0" err="1"/>
              <a:t>Asistencia</a:t>
            </a:r>
            <a:r>
              <a:rPr lang="en-GB" altLang="sr-Latn-RS" b="1" i="1" dirty="0"/>
              <a:t> </a:t>
            </a:r>
            <a:r>
              <a:rPr lang="en-GB" altLang="sr-Latn-RS" b="1" i="1" dirty="0" err="1"/>
              <a:t>mutua</a:t>
            </a:r>
            <a:r>
              <a:rPr lang="en-GB" altLang="sr-Latn-RS" b="1" i="1" dirty="0"/>
              <a:t> con </a:t>
            </a:r>
            <a:r>
              <a:rPr lang="en-GB" altLang="sr-Latn-RS" b="1" i="1" dirty="0" err="1"/>
              <a:t>respecto</a:t>
            </a:r>
            <a:r>
              <a:rPr lang="en-GB" altLang="sr-Latn-RS" b="1" i="1" dirty="0"/>
              <a:t> a la </a:t>
            </a:r>
            <a:r>
              <a:rPr lang="en-GB" altLang="sr-Latn-RS" b="1" i="1" dirty="0" err="1"/>
              <a:t>interceptación</a:t>
            </a:r>
            <a:r>
              <a:rPr lang="en-GB" altLang="sr-Latn-RS" b="1" i="1" dirty="0"/>
              <a:t> de </a:t>
            </a:r>
            <a:r>
              <a:rPr lang="en-GB" altLang="sr-Latn-RS" b="1" i="1" dirty="0" err="1"/>
              <a:t>datos</a:t>
            </a:r>
            <a:r>
              <a:rPr lang="en-GB" altLang="sr-Latn-RS" b="1" i="1" dirty="0"/>
              <a:t> </a:t>
            </a:r>
            <a:r>
              <a:rPr lang="en-GB" altLang="sr-Latn-RS" b="1" i="1" dirty="0" err="1"/>
              <a:t>relativos</a:t>
            </a:r>
            <a:r>
              <a:rPr lang="en-GB" altLang="sr-Latn-RS" b="1" i="1" dirty="0"/>
              <a:t> al </a:t>
            </a:r>
            <a:r>
              <a:rPr lang="en-GB" altLang="sr-Latn-RS" b="1" i="1" dirty="0" err="1"/>
              <a:t>contenido</a:t>
            </a:r>
            <a:endParaRPr lang="es-ES" altLang="sr-Latn-RS" b="1" i="1" dirty="0">
              <a:cs typeface="Times New Roman" pitchFamily="18" charset="0"/>
            </a:endParaRPr>
          </a:p>
          <a:p>
            <a:pPr algn="ctr" eaLnBrk="1" hangingPunct="1">
              <a:lnSpc>
                <a:spcPct val="80000"/>
              </a:lnSpc>
              <a:buFont typeface="Arial" charset="0"/>
              <a:buNone/>
            </a:pPr>
            <a:r>
              <a:rPr lang="en-GB" altLang="sr-Latn-RS" b="1" i="1" dirty="0"/>
              <a:t>(</a:t>
            </a:r>
            <a:r>
              <a:rPr lang="en-GB" altLang="sr-Latn-RS" b="1" i="1" dirty="0" err="1"/>
              <a:t>Artículo</a:t>
            </a:r>
            <a:r>
              <a:rPr lang="en-GB" altLang="sr-Latn-RS" b="1" i="1" dirty="0"/>
              <a:t> 34 - </a:t>
            </a:r>
            <a:r>
              <a:rPr lang="en-GB" altLang="sr-Latn-RS" b="1" i="1" dirty="0" err="1"/>
              <a:t>Convenio</a:t>
            </a:r>
            <a:r>
              <a:rPr lang="en-GB" altLang="sr-Latn-RS" b="1" i="1" dirty="0"/>
              <a:t> de Budapest)</a:t>
            </a:r>
          </a:p>
          <a:p>
            <a:pPr algn="ctr" eaLnBrk="1" hangingPunct="1">
              <a:lnSpc>
                <a:spcPct val="80000"/>
              </a:lnSpc>
              <a:buFont typeface="Arial" charset="0"/>
              <a:buNone/>
            </a:pPr>
            <a:endParaRPr lang="es-ES" altLang="sr-Latn-RS" sz="2400" b="1" i="1" dirty="0">
              <a:cs typeface="Times New Roman" pitchFamily="18" charset="0"/>
            </a:endParaRPr>
          </a:p>
          <a:p>
            <a:pPr>
              <a:lnSpc>
                <a:spcPct val="90000"/>
              </a:lnSpc>
            </a:pPr>
            <a:endParaRPr lang="es-ES" sz="2400" b="1" dirty="0"/>
          </a:p>
          <a:p>
            <a:pPr>
              <a:lnSpc>
                <a:spcPct val="90000"/>
              </a:lnSpc>
              <a:spcBef>
                <a:spcPts val="600"/>
              </a:spcBef>
              <a:spcAft>
                <a:spcPts val="1200"/>
              </a:spcAft>
            </a:pPr>
            <a:r>
              <a:rPr lang="en-GB" sz="2800" i="1" dirty="0"/>
              <a:t>Asistencia mutua en la recopilación o registro en tiempo real de datos de contenido de comunicaciones específicas transmitidas por medio de un sistema informático </a:t>
            </a:r>
          </a:p>
          <a:p>
            <a:pPr>
              <a:lnSpc>
                <a:spcPct val="90000"/>
              </a:lnSpc>
              <a:spcBef>
                <a:spcPts val="600"/>
              </a:spcBef>
              <a:spcAft>
                <a:spcPts val="1200"/>
              </a:spcAft>
            </a:pPr>
            <a:r>
              <a:rPr lang="en-GB" sz="2800" i="1" dirty="0" err="1"/>
              <a:t>En</a:t>
            </a:r>
            <a:r>
              <a:rPr lang="en-GB" sz="2800" i="1" dirty="0"/>
              <a:t> la medida permitida por sus tratados aplicables y leyes nacionales.</a:t>
            </a:r>
          </a:p>
        </p:txBody>
      </p:sp>
    </p:spTree>
    <p:extLst>
      <p:ext uri="{BB962C8B-B14F-4D97-AF65-F5344CB8AC3E}">
        <p14:creationId xmlns:p14="http://schemas.microsoft.com/office/powerpoint/2010/main" val="61599557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prstClr val="black"/>
                </a:solidFill>
              </a:rPr>
              <a:t>Art. 34 - Asistencia mutua en relación con la interceptación de </a:t>
            </a:r>
            <a:r>
              <a:rPr lang="en-GB" sz="3600" b="1" dirty="0" err="1">
                <a:solidFill>
                  <a:prstClr val="black"/>
                </a:solidFill>
              </a:rPr>
              <a:t>datos</a:t>
            </a:r>
            <a:r>
              <a:rPr lang="en-GB" sz="3600" b="1" dirty="0">
                <a:solidFill>
                  <a:prstClr val="black"/>
                </a:solidFill>
              </a:rPr>
              <a:t> </a:t>
            </a:r>
            <a:r>
              <a:rPr lang="en-GB" altLang="sr-Latn-RS" sz="3600" b="1" dirty="0" err="1"/>
              <a:t>relativos</a:t>
            </a:r>
            <a:r>
              <a:rPr lang="en-GB" altLang="sr-Latn-RS" sz="3600" b="1" dirty="0"/>
              <a:t> al</a:t>
            </a:r>
            <a:r>
              <a:rPr lang="en-GB" sz="3600" b="1" dirty="0">
                <a:solidFill>
                  <a:prstClr val="black"/>
                </a:solidFill>
              </a:rPr>
              <a:t> contenido</a:t>
            </a:r>
            <a:endParaRPr lang="es-ES" dirty="0"/>
          </a:p>
        </p:txBody>
      </p:sp>
      <p:sp>
        <p:nvSpPr>
          <p:cNvPr id="3" name="Content Placeholder 2"/>
          <p:cNvSpPr>
            <a:spLocks noGrp="1"/>
          </p:cNvSpPr>
          <p:nvPr>
            <p:ph idx="1"/>
          </p:nvPr>
        </p:nvSpPr>
        <p:spPr>
          <a:xfrm>
            <a:off x="457200" y="2180492"/>
            <a:ext cx="8229600" cy="4152148"/>
          </a:xfrm>
        </p:spPr>
        <p:txBody>
          <a:bodyPr/>
          <a:lstStyle/>
          <a:p>
            <a:pPr marL="0" indent="0" algn="just">
              <a:buNone/>
            </a:pPr>
            <a:r>
              <a:rPr lang="es-ES" dirty="0"/>
              <a:t>Las Partes se prestarán asistencia mutua, en la medida en que lo permitan sus tratados y leyes internas aplicables, para la obtención o el registro en tiempo real de datos relativos al contenido de comunicaciones específicas transmitidas por medio de un sistema  informático.</a:t>
            </a:r>
            <a:endParaRPr dirty="0"/>
          </a:p>
        </p:txBody>
      </p:sp>
      <p:sp>
        <p:nvSpPr>
          <p:cNvPr id="4" name="Slide Number Placeholder 3"/>
          <p:cNvSpPr>
            <a:spLocks noGrp="1"/>
          </p:cNvSpPr>
          <p:nvPr>
            <p:ph type="sldNum" sz="quarter" idx="12"/>
          </p:nvPr>
        </p:nvSpPr>
        <p:spPr/>
        <p:txBody>
          <a:bodyPr/>
          <a:lstStyle/>
          <a:p>
            <a:pPr>
              <a:defRPr/>
            </a:pPr>
            <a:fld id="{0E62E50F-F83A-42AC-8BE7-462956D58F63}" type="slidenum">
              <a:rPr lang="en-US" smtClean="0"/>
              <a:pPr>
                <a:defRPr/>
              </a:pPr>
              <a:t>89</a:t>
            </a:fld>
            <a:endParaRPr lang="es-ES"/>
          </a:p>
        </p:txBody>
      </p:sp>
    </p:spTree>
    <p:extLst>
      <p:ext uri="{BB962C8B-B14F-4D97-AF65-F5344CB8AC3E}">
        <p14:creationId xmlns:p14="http://schemas.microsoft.com/office/powerpoint/2010/main" val="3767573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62250"/>
            <a:ext cx="8229600" cy="1143000"/>
          </a:xfrm>
        </p:spPr>
        <p:txBody>
          <a:bodyPr/>
          <a:lstStyle/>
          <a:p>
            <a:pPr eaLnBrk="1" hangingPunct="1"/>
            <a:r>
              <a:rPr lang="en-GB" sz="3600" b="1" dirty="0"/>
              <a:t>Parte dos</a:t>
            </a:r>
            <a:br/>
            <a:r>
              <a:rPr lang="en-GB" sz="3600" b="1" dirty="0"/>
              <a:t>Respuestas internacionales a la ciberdelincuencia</a:t>
            </a:r>
            <a:endParaRPr lang="es-ES" sz="3600" dirty="0">
              <a:ea typeface="ＭＳ Ｐゴシック" pitchFamily="34" charset="-128"/>
            </a:endParaRPr>
          </a:p>
        </p:txBody>
      </p:sp>
      <p:pic>
        <p:nvPicPr>
          <p:cNvPr id="1024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 name="Slide Number Placeholder 1"/>
          <p:cNvSpPr>
            <a:spLocks noGrp="1"/>
          </p:cNvSpPr>
          <p:nvPr>
            <p:ph type="sldNum" sz="quarter" idx="12"/>
          </p:nvPr>
        </p:nvSpPr>
        <p:spPr>
          <a:xfrm>
            <a:off x="6553200" y="6356350"/>
            <a:ext cx="2133600" cy="365125"/>
          </a:xfrm>
        </p:spPr>
        <p:txBody>
          <a:bodyPr/>
          <a:lstStyle/>
          <a:p>
            <a:pPr>
              <a:defRPr/>
            </a:pPr>
            <a:r>
              <a:rPr dirty="0"/>
              <a:t>!</a:t>
            </a:r>
            <a:fld id="{0E62E50F-F83A-42AC-8BE7-462956D58F63}" type="slidenum">
              <a:rPr lang="en-US" smtClean="0"/>
              <a:pPr>
                <a:defRPr/>
              </a:pPr>
              <a:t>9</a:t>
            </a:fld>
            <a:endParaRPr lang="es-ES"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prstClr val="black"/>
                </a:solidFill>
              </a:rPr>
              <a:t>Asistencia mutua con respecto a la interceptación de </a:t>
            </a:r>
            <a:r>
              <a:rPr lang="en-GB" sz="3600" b="1" dirty="0" err="1">
                <a:solidFill>
                  <a:prstClr val="black"/>
                </a:solidFill>
              </a:rPr>
              <a:t>datos</a:t>
            </a:r>
            <a:r>
              <a:rPr lang="en-GB" sz="3600" b="1" dirty="0">
                <a:solidFill>
                  <a:prstClr val="black"/>
                </a:solidFill>
              </a:rPr>
              <a:t> </a:t>
            </a:r>
            <a:r>
              <a:rPr lang="en-GB" altLang="sr-Latn-RS" sz="3600" b="1" dirty="0" err="1"/>
              <a:t>relativos</a:t>
            </a:r>
            <a:r>
              <a:rPr lang="en-GB" altLang="sr-Latn-RS" sz="3600" b="1" dirty="0"/>
              <a:t> al</a:t>
            </a:r>
            <a:r>
              <a:rPr lang="en-GB" sz="3600" b="1" dirty="0">
                <a:solidFill>
                  <a:prstClr val="black"/>
                </a:solidFill>
              </a:rPr>
              <a:t> contenido</a:t>
            </a:r>
            <a:endParaRPr lang="es-ES" dirty="0"/>
          </a:p>
        </p:txBody>
      </p:sp>
      <p:sp>
        <p:nvSpPr>
          <p:cNvPr id="3" name="Content Placeholder 2"/>
          <p:cNvSpPr>
            <a:spLocks noGrp="1"/>
          </p:cNvSpPr>
          <p:nvPr>
            <p:ph idx="1"/>
          </p:nvPr>
        </p:nvSpPr>
        <p:spPr>
          <a:xfrm>
            <a:off x="457200" y="2011680"/>
            <a:ext cx="8229600" cy="4114483"/>
          </a:xfrm>
        </p:spPr>
        <p:txBody>
          <a:bodyPr/>
          <a:lstStyle/>
          <a:p>
            <a:pPr algn="just"/>
            <a:r>
              <a:rPr lang="en-US" sz="2800" dirty="0"/>
              <a:t>Equivalente internacional de facultad de procesamienta interno en virtud del Art. 21</a:t>
            </a:r>
          </a:p>
          <a:p>
            <a:pPr algn="just"/>
            <a:endParaRPr lang="es-ES" sz="2800" dirty="0"/>
          </a:p>
          <a:p>
            <a:pPr algn="just"/>
            <a:r>
              <a:rPr lang="en-US" sz="2800" dirty="0"/>
              <a:t>Asistencia con respecto a la interceptación de datos de contenido limitada debido a la intrusión de la facultad</a:t>
            </a:r>
          </a:p>
          <a:p>
            <a:pPr algn="just"/>
            <a:endParaRPr lang="es-ES" sz="2800" dirty="0"/>
          </a:p>
          <a:p>
            <a:pPr algn="just"/>
            <a:r>
              <a:rPr lang="en-US" sz="2800" dirty="0"/>
              <a:t>Límite determinado por las leyes y tratados aplicables de las Partes </a:t>
            </a:r>
            <a:endParaRPr lang="es-ES" sz="2800"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90</a:t>
            </a:fld>
            <a:endParaRPr lang="es-ES" dirty="0">
              <a:solidFill>
                <a:schemeClr val="tx1"/>
              </a:solidFill>
            </a:endParaRPr>
          </a:p>
        </p:txBody>
      </p:sp>
    </p:spTree>
    <p:extLst>
      <p:ext uri="{BB962C8B-B14F-4D97-AF65-F5344CB8AC3E}">
        <p14:creationId xmlns:p14="http://schemas.microsoft.com/office/powerpoint/2010/main" val="393004603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91</a:t>
            </a:fld>
            <a:endParaRPr lang="es-ES" dirty="0">
              <a:solidFill>
                <a:schemeClr val="tx1"/>
              </a:solidFill>
            </a:endParaRPr>
          </a:p>
        </p:txBody>
      </p:sp>
      <p:sp>
        <p:nvSpPr>
          <p:cNvPr id="5" name="Rectangle 2"/>
          <p:cNvSpPr txBox="1">
            <a:spLocks/>
          </p:cNvSpPr>
          <p:nvPr/>
        </p:nvSpPr>
        <p:spPr bwMode="auto">
          <a:xfrm>
            <a:off x="457200" y="380110"/>
            <a:ext cx="8229600" cy="1879116"/>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s-ES" altLang="sr-Latn-RS" b="1" i="1" dirty="0">
              <a:cs typeface="Times New Roman" pitchFamily="18" charset="0"/>
            </a:endParaRPr>
          </a:p>
          <a:p>
            <a:pPr algn="ctr" eaLnBrk="1" hangingPunct="1">
              <a:lnSpc>
                <a:spcPct val="80000"/>
              </a:lnSpc>
              <a:buFont typeface="Arial" charset="0"/>
              <a:buNone/>
            </a:pPr>
            <a:r>
              <a:rPr lang="en-GB" altLang="sr-Latn-RS" b="1" i="1" dirty="0"/>
              <a:t>Red 24/7</a:t>
            </a:r>
          </a:p>
          <a:p>
            <a:pPr algn="ctr" eaLnBrk="1" hangingPunct="1">
              <a:lnSpc>
                <a:spcPct val="80000"/>
              </a:lnSpc>
              <a:buFont typeface="Arial" charset="0"/>
              <a:buNone/>
            </a:pPr>
            <a:r>
              <a:rPr lang="en-GB" altLang="sr-Latn-RS" b="1" i="1" dirty="0"/>
              <a:t>(Artículo 35 - Convenio de Budapest)</a:t>
            </a:r>
          </a:p>
          <a:p>
            <a:pPr algn="ctr" eaLnBrk="1" hangingPunct="1">
              <a:lnSpc>
                <a:spcPct val="80000"/>
              </a:lnSpc>
              <a:buFont typeface="Arial" charset="0"/>
              <a:buNone/>
            </a:pPr>
            <a:endParaRPr lang="es-ES" altLang="sr-Latn-RS" b="1" i="1" dirty="0">
              <a:cs typeface="Times New Roman" pitchFamily="18" charset="0"/>
            </a:endParaRPr>
          </a:p>
          <a:p>
            <a:pPr eaLnBrk="1" hangingPunct="1">
              <a:lnSpc>
                <a:spcPct val="80000"/>
              </a:lnSpc>
              <a:spcBef>
                <a:spcPts val="600"/>
              </a:spcBef>
              <a:spcAft>
                <a:spcPts val="1200"/>
              </a:spcAft>
            </a:pPr>
            <a:r>
              <a:rPr lang="en-GB" altLang="sr-Latn-RS" sz="2800" i="1" dirty="0"/>
              <a:t>Obligación de crear un punto de contacto disponible 24x7</a:t>
            </a:r>
            <a:endParaRPr lang="es-ES" altLang="sr-Latn-RS" sz="2800" i="1" dirty="0">
              <a:cs typeface="Times New Roman" pitchFamily="18" charset="0"/>
            </a:endParaRPr>
          </a:p>
          <a:p>
            <a:pPr eaLnBrk="1" hangingPunct="1">
              <a:lnSpc>
                <a:spcPct val="80000"/>
              </a:lnSpc>
              <a:spcBef>
                <a:spcPts val="600"/>
              </a:spcBef>
              <a:spcAft>
                <a:spcPts val="1200"/>
              </a:spcAft>
            </a:pPr>
            <a:r>
              <a:rPr lang="en-GB" altLang="sr-Latn-RS" sz="2800" i="1" dirty="0"/>
              <a:t>Objetivos generales de estos puntos de contacto</a:t>
            </a:r>
          </a:p>
          <a:p>
            <a:pPr lvl="1" eaLnBrk="1" hangingPunct="1">
              <a:lnSpc>
                <a:spcPct val="80000"/>
              </a:lnSpc>
              <a:spcBef>
                <a:spcPts val="600"/>
              </a:spcBef>
              <a:spcAft>
                <a:spcPts val="600"/>
              </a:spcAft>
            </a:pPr>
            <a:r>
              <a:rPr lang="en-GB" altLang="sr-Latn-RS" sz="2400" i="1" dirty="0" err="1"/>
              <a:t>facilitar</a:t>
            </a:r>
            <a:r>
              <a:rPr lang="en-GB" altLang="sr-Latn-RS" sz="2400" i="1" dirty="0"/>
              <a:t> la cooperación internacional</a:t>
            </a:r>
          </a:p>
          <a:p>
            <a:pPr lvl="1" eaLnBrk="1" hangingPunct="1">
              <a:lnSpc>
                <a:spcPct val="80000"/>
              </a:lnSpc>
              <a:spcBef>
                <a:spcPts val="600"/>
              </a:spcBef>
              <a:spcAft>
                <a:spcPts val="600"/>
              </a:spcAft>
            </a:pPr>
            <a:r>
              <a:rPr lang="en-GB" altLang="sr-Latn-RS" sz="2400" i="1" dirty="0" err="1"/>
              <a:t>proporcionar</a:t>
            </a:r>
            <a:r>
              <a:rPr lang="en-GB" altLang="sr-Latn-RS" sz="2400" i="1" dirty="0"/>
              <a:t> asesoramiento técnico a otros puntos de contacto</a:t>
            </a:r>
          </a:p>
          <a:p>
            <a:pPr lvl="1" eaLnBrk="1" hangingPunct="1">
              <a:lnSpc>
                <a:spcPct val="80000"/>
              </a:lnSpc>
              <a:spcBef>
                <a:spcPts val="600"/>
              </a:spcBef>
              <a:spcAft>
                <a:spcPts val="600"/>
              </a:spcAft>
            </a:pPr>
            <a:r>
              <a:rPr lang="en-GB" altLang="sr-Latn-RS" sz="2400" i="1" dirty="0" err="1"/>
              <a:t>activar</a:t>
            </a:r>
            <a:r>
              <a:rPr lang="en-GB" altLang="sr-Latn-RS" sz="2400" i="1" dirty="0"/>
              <a:t> el mecanismo adecuado para acelerar la conservación de los datos</a:t>
            </a:r>
          </a:p>
          <a:p>
            <a:pPr lvl="1" eaLnBrk="1" hangingPunct="1">
              <a:lnSpc>
                <a:spcPct val="80000"/>
              </a:lnSpc>
              <a:spcBef>
                <a:spcPts val="600"/>
              </a:spcBef>
              <a:spcAft>
                <a:spcPts val="600"/>
              </a:spcAft>
            </a:pPr>
            <a:r>
              <a:rPr lang="en-GB" altLang="sr-Latn-RS" sz="2400" i="1" dirty="0" err="1"/>
              <a:t>recopilar</a:t>
            </a:r>
            <a:r>
              <a:rPr lang="en-GB" altLang="sr-Latn-RS" sz="2400" i="1" dirty="0"/>
              <a:t> pruebas con urgencia</a:t>
            </a:r>
          </a:p>
          <a:p>
            <a:pPr lvl="1" eaLnBrk="1" hangingPunct="1">
              <a:lnSpc>
                <a:spcPct val="80000"/>
              </a:lnSpc>
              <a:spcBef>
                <a:spcPts val="600"/>
              </a:spcBef>
              <a:spcAft>
                <a:spcPts val="600"/>
              </a:spcAft>
            </a:pPr>
            <a:r>
              <a:rPr lang="en-GB" altLang="sr-Latn-RS" sz="2400" i="1" dirty="0"/>
              <a:t>identificar y descubrir sospechosos</a:t>
            </a:r>
          </a:p>
          <a:p>
            <a:pPr algn="ctr" eaLnBrk="1" hangingPunct="1">
              <a:lnSpc>
                <a:spcPct val="80000"/>
              </a:lnSpc>
              <a:buFont typeface="Arial" charset="0"/>
              <a:buNone/>
            </a:pPr>
            <a:endParaRPr lang="es-ES" altLang="sr-Latn-RS" b="1" i="1" dirty="0">
              <a:cs typeface="Times New Roman" pitchFamily="18" charset="0"/>
            </a:endParaRPr>
          </a:p>
        </p:txBody>
      </p:sp>
    </p:spTree>
    <p:extLst>
      <p:ext uri="{BB962C8B-B14F-4D97-AF65-F5344CB8AC3E}">
        <p14:creationId xmlns:p14="http://schemas.microsoft.com/office/powerpoint/2010/main" val="365543885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prstClr val="black"/>
                </a:solidFill>
              </a:rPr>
              <a:t>Artículo 35 - Red 24/7</a:t>
            </a:r>
            <a:endParaRPr lang="es-ES" dirty="0"/>
          </a:p>
        </p:txBody>
      </p:sp>
      <p:sp>
        <p:nvSpPr>
          <p:cNvPr id="3" name="Content Placeholder 2"/>
          <p:cNvSpPr>
            <a:spLocks noGrp="1"/>
          </p:cNvSpPr>
          <p:nvPr>
            <p:ph idx="1"/>
          </p:nvPr>
        </p:nvSpPr>
        <p:spPr>
          <a:xfrm>
            <a:off x="457200" y="1417638"/>
            <a:ext cx="8500188" cy="4525963"/>
          </a:xfrm>
        </p:spPr>
        <p:txBody>
          <a:bodyPr/>
          <a:lstStyle/>
          <a:p>
            <a:pPr marL="0" lvl="0" indent="0">
              <a:buNone/>
            </a:pPr>
            <a:r>
              <a:rPr lang="es-ES" sz="2600" dirty="0"/>
              <a:t>1. Cada Parte designará un punto de contacto localizable las 24 horas del día, siete días a la semana, con el fin de garantizar una asistencia inmediata para investigaciones relativas a delitos vinculados a sistemas y datos informáticos, o para obtener las pruebas en formato electrónico de un delito. Esta asistencia comprenderá toda acción que facilite las medidas que figuran a continuación, o su aplicación directa si lo permite el derecho y la práctica internos:</a:t>
            </a:r>
            <a:endParaRPr lang="es-ES" sz="2400" dirty="0"/>
          </a:p>
          <a:p>
            <a:pPr marL="514350" lvl="0" indent="-514350">
              <a:buAutoNum type="alphaLcParenR"/>
            </a:pPr>
            <a:r>
              <a:rPr lang="en-US" sz="2400" dirty="0" err="1"/>
              <a:t>asesoramiento</a:t>
            </a:r>
            <a:r>
              <a:rPr lang="en-US" sz="2400" dirty="0"/>
              <a:t> </a:t>
            </a:r>
            <a:r>
              <a:rPr lang="en-US" sz="2400" dirty="0" err="1"/>
              <a:t>técnico</a:t>
            </a:r>
            <a:r>
              <a:rPr lang="en-US" sz="2400" dirty="0"/>
              <a:t>;</a:t>
            </a:r>
            <a:endParaRPr lang="es-ES" sz="2400" dirty="0"/>
          </a:p>
          <a:p>
            <a:pPr marL="514350" lvl="0" indent="-514350">
              <a:buAutoNum type="alphaLcParenR"/>
            </a:pPr>
            <a:r>
              <a:rPr lang="es-ES" sz="2400" dirty="0"/>
              <a:t>conservación de datos, de conformidad con los artículos 29 y 30; y</a:t>
            </a:r>
          </a:p>
          <a:p>
            <a:pPr marL="514350" lvl="0" indent="-514350">
              <a:buAutoNum type="alphaLcParenR"/>
            </a:pPr>
            <a:r>
              <a:rPr lang="es-ES" sz="2400" dirty="0"/>
              <a:t>obtención de pruebas, suministro de información de carácter jurídico y localización de sospechosos.</a:t>
            </a:r>
          </a:p>
        </p:txBody>
      </p:sp>
      <p:sp>
        <p:nvSpPr>
          <p:cNvPr id="4" name="Slide Number Placeholder 3"/>
          <p:cNvSpPr>
            <a:spLocks noGrp="1"/>
          </p:cNvSpPr>
          <p:nvPr>
            <p:ph type="sldNum" sz="quarter" idx="12"/>
          </p:nvPr>
        </p:nvSpPr>
        <p:spPr/>
        <p:txBody>
          <a:bodyPr/>
          <a:lstStyle/>
          <a:p>
            <a:pPr>
              <a:defRPr/>
            </a:pPr>
            <a:r>
              <a:rPr dirty="0"/>
              <a:t>!</a:t>
            </a:r>
            <a:fld id="{0E62E50F-F83A-42AC-8BE7-462956D58F63}" type="slidenum">
              <a:rPr lang="en-US" smtClean="0"/>
              <a:pPr>
                <a:defRPr/>
              </a:pPr>
              <a:t>92</a:t>
            </a:fld>
            <a:endParaRPr lang="es-ES" dirty="0"/>
          </a:p>
        </p:txBody>
      </p:sp>
    </p:spTree>
    <p:extLst>
      <p:ext uri="{BB962C8B-B14F-4D97-AF65-F5344CB8AC3E}">
        <p14:creationId xmlns:p14="http://schemas.microsoft.com/office/powerpoint/2010/main" val="141640536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prstClr val="black"/>
                </a:solidFill>
              </a:rPr>
              <a:t>Artículo 35 - Red 24/7</a:t>
            </a:r>
            <a:endParaRPr lang="es-ES" dirty="0"/>
          </a:p>
        </p:txBody>
      </p:sp>
      <p:sp>
        <p:nvSpPr>
          <p:cNvPr id="3" name="Content Placeholder 2"/>
          <p:cNvSpPr>
            <a:spLocks noGrp="1"/>
          </p:cNvSpPr>
          <p:nvPr>
            <p:ph idx="1"/>
          </p:nvPr>
        </p:nvSpPr>
        <p:spPr>
          <a:xfrm>
            <a:off x="457200" y="1558318"/>
            <a:ext cx="8229600" cy="4525963"/>
          </a:xfrm>
        </p:spPr>
        <p:txBody>
          <a:bodyPr/>
          <a:lstStyle/>
          <a:p>
            <a:pPr marL="0" lvl="0" indent="0">
              <a:buNone/>
            </a:pPr>
            <a:r>
              <a:rPr lang="es-ES" sz="2600" dirty="0"/>
              <a:t>2.  a. El punto de contacto de una Parte dispondrá de los medios para comunicarse con el punto de contacto de otra Parte siguiendo un procedimiento acelerado.</a:t>
            </a:r>
          </a:p>
          <a:p>
            <a:pPr marL="0" indent="0">
              <a:buNone/>
            </a:pPr>
            <a:r>
              <a:rPr lang="es-ES" sz="2600" dirty="0"/>
              <a:t>	b. Si el punto de contacto designado por una Parte no depende de la autoridad o autoridades de dicha Parte responsables de la asistencia mutua internacional o de la extradición, dicho punto de contacto se asegurará de poder actuar coordinadamente con esta o estas autoridades por medio de un procedimiento acelerado.</a:t>
            </a:r>
          </a:p>
          <a:p>
            <a:pPr marL="0" indent="0">
              <a:buNone/>
            </a:pPr>
            <a:r>
              <a:rPr lang="es-ES" sz="2600" dirty="0"/>
              <a:t>3. Cada Parte garantizará la disponibilidad de personal formado y equipado con objeto de facilitar el funcionamiento de la red.</a:t>
            </a:r>
            <a:endParaRPr lang="en-US" sz="2600" dirty="0"/>
          </a:p>
        </p:txBody>
      </p:sp>
      <p:sp>
        <p:nvSpPr>
          <p:cNvPr id="4" name="Slide Number Placeholder 3"/>
          <p:cNvSpPr>
            <a:spLocks noGrp="1"/>
          </p:cNvSpPr>
          <p:nvPr>
            <p:ph type="sldNum" sz="quarter" idx="12"/>
          </p:nvPr>
        </p:nvSpPr>
        <p:spPr/>
        <p:txBody>
          <a:bodyPr/>
          <a:lstStyle/>
          <a:p>
            <a:pPr>
              <a:defRPr/>
            </a:pPr>
            <a:r>
              <a:rPr dirty="0"/>
              <a:t>!</a:t>
            </a:r>
            <a:fld id="{0E62E50F-F83A-42AC-8BE7-462956D58F63}" type="slidenum">
              <a:rPr lang="en-US" smtClean="0"/>
              <a:pPr>
                <a:defRPr/>
              </a:pPr>
              <a:t>93</a:t>
            </a:fld>
            <a:endParaRPr lang="es-ES" dirty="0"/>
          </a:p>
        </p:txBody>
      </p:sp>
    </p:spTree>
    <p:extLst>
      <p:ext uri="{BB962C8B-B14F-4D97-AF65-F5344CB8AC3E}">
        <p14:creationId xmlns:p14="http://schemas.microsoft.com/office/powerpoint/2010/main" val="222890333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Rectangle 3" descr="Rectángulo: Haga clic para editar estilos de texto maestro&#10;Segundo nivel&#10;Tercer nivel&#10;Cuarto nivel&#10;Quinto nivel"/>
          <p:cNvSpPr>
            <a:spLocks noGrp="1" noChangeArrowheads="1"/>
          </p:cNvSpPr>
          <p:nvPr>
            <p:ph type="body" idx="4294967295"/>
          </p:nvPr>
        </p:nvSpPr>
        <p:spPr>
          <a:xfrm>
            <a:off x="309490" y="1599593"/>
            <a:ext cx="8651629" cy="4897437"/>
          </a:xfrm>
        </p:spPr>
        <p:txBody>
          <a:bodyPr/>
          <a:lstStyle/>
          <a:p>
            <a:pPr marL="269875" indent="-269875">
              <a:spcBef>
                <a:spcPts val="600"/>
              </a:spcBef>
              <a:spcAft>
                <a:spcPts val="1200"/>
              </a:spcAft>
              <a:defRPr/>
            </a:pPr>
            <a:r>
              <a:rPr lang="en-GB" sz="2600" dirty="0"/>
              <a:t>Red operativa de expertos en delincuencia de alta tecnología </a:t>
            </a:r>
          </a:p>
          <a:p>
            <a:pPr marL="269875" indent="-269875">
              <a:spcBef>
                <a:spcPts val="600"/>
              </a:spcBef>
              <a:spcAft>
                <a:spcPts val="1200"/>
              </a:spcAft>
              <a:defRPr/>
            </a:pPr>
            <a:r>
              <a:rPr lang="en-GB" sz="2600" dirty="0" err="1"/>
              <a:t>Proporciona</a:t>
            </a:r>
            <a:r>
              <a:rPr lang="en-GB" sz="2600" dirty="0"/>
              <a:t> ayuda y cooperación muy rápidamente, incluso si una solicitud formal de cooperación debe seguir de esta manera informal</a:t>
            </a:r>
          </a:p>
          <a:p>
            <a:pPr marL="269875" indent="-269875">
              <a:spcBef>
                <a:spcPts val="600"/>
              </a:spcBef>
              <a:spcAft>
                <a:spcPts val="1200"/>
              </a:spcAft>
              <a:defRPr/>
            </a:pPr>
            <a:r>
              <a:rPr lang="en-GB" sz="2600" dirty="0"/>
              <a:t>Un único punto de contacto para cada país, disponible las 24 horas del día, los 7 días de la semana</a:t>
            </a:r>
          </a:p>
          <a:p>
            <a:pPr marL="269875" indent="-269875">
              <a:spcBef>
                <a:spcPts val="600"/>
              </a:spcBef>
              <a:spcAft>
                <a:spcPts val="1200"/>
              </a:spcAft>
              <a:defRPr/>
            </a:pPr>
            <a:r>
              <a:rPr lang="en-GB" sz="2600" dirty="0"/>
              <a:t>Comunicaciones directas entre los puntos</a:t>
            </a:r>
          </a:p>
          <a:p>
            <a:pPr marL="269875" indent="-269875">
              <a:spcBef>
                <a:spcPts val="600"/>
              </a:spcBef>
              <a:spcAft>
                <a:spcPts val="1200"/>
              </a:spcAft>
              <a:defRPr/>
            </a:pPr>
            <a:r>
              <a:rPr lang="en-GB" sz="2600" dirty="0"/>
              <a:t>Principalmente planeado para brindar la posibilidad de conservar de inmediato los datos de tráfico y otros datos almacenados en todo el mundo</a:t>
            </a:r>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en-US" sz="3500" b="1" dirty="0"/>
              <a:t>Artículo 35</a:t>
            </a:r>
          </a:p>
          <a:p>
            <a:pPr>
              <a:lnSpc>
                <a:spcPct val="90000"/>
              </a:lnSpc>
              <a:defRPr/>
            </a:pPr>
            <a:r>
              <a:rPr lang="en-GB" sz="3500" b="1" dirty="0"/>
              <a:t>Puntos de contacto 24/7</a:t>
            </a:r>
            <a:endParaRPr lang="es-ES" sz="3500" b="1" dirty="0">
              <a:effectLst>
                <a:outerShdw blurRad="38100" dist="38100" dir="2700000" algn="tl">
                  <a:srgbClr val="C0C0C0"/>
                </a:outerShdw>
              </a:effectLst>
            </a:endParaRPr>
          </a:p>
        </p:txBody>
      </p:sp>
      <p:sp>
        <p:nvSpPr>
          <p:cNvPr id="2" name="Slide Number Placeholder 1"/>
          <p:cNvSpPr>
            <a:spLocks noGrp="1"/>
          </p:cNvSpPr>
          <p:nvPr>
            <p:ph type="sldNum" sz="quarter" idx="12"/>
          </p:nvPr>
        </p:nvSpPr>
        <p:spPr/>
        <p:txBody>
          <a:bodyPr/>
          <a:lstStyle/>
          <a:p>
            <a:pPr>
              <a:defRPr/>
            </a:pPr>
            <a:r>
              <a:rPr dirty="0"/>
              <a:t>!</a:t>
            </a:r>
            <a:fld id="{0E1F2CE5-82EE-4D86-A1BA-A62E2F853B8E}" type="slidenum">
              <a:rPr lang="en-US" smtClean="0"/>
              <a:pPr>
                <a:defRPr/>
              </a:pPr>
              <a:t>94</a:t>
            </a:fld>
            <a:endParaRPr lang="es-ES" dirty="0"/>
          </a:p>
        </p:txBody>
      </p:sp>
    </p:spTree>
    <p:extLst>
      <p:ext uri="{BB962C8B-B14F-4D97-AF65-F5344CB8AC3E}">
        <p14:creationId xmlns:p14="http://schemas.microsoft.com/office/powerpoint/2010/main" val="3300178584"/>
      </p:ext>
    </p:extLst>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descr="Rectángulo: Haga clic para editar estilos de texto maestro&#10;Segundo nivel&#10;Tercer nivel&#10;Cuarto nivel&#10;Quinto nivel"/>
          <p:cNvSpPr>
            <a:spLocks noGrp="1" noChangeArrowheads="1"/>
          </p:cNvSpPr>
          <p:nvPr>
            <p:ph type="body" idx="1"/>
          </p:nvPr>
        </p:nvSpPr>
        <p:spPr>
          <a:xfrm>
            <a:off x="457200" y="1617785"/>
            <a:ext cx="8229600" cy="4506790"/>
          </a:xfrm>
        </p:spPr>
        <p:txBody>
          <a:bodyPr/>
          <a:lstStyle/>
          <a:p>
            <a:pPr marL="269875" indent="-269875"/>
            <a:r>
              <a:rPr dirty="0"/>
              <a:t>La mayoría de los puntos de contacto son puntos de contacto basados ​​en la policía</a:t>
            </a:r>
          </a:p>
          <a:p>
            <a:pPr marL="269875" indent="-269875"/>
            <a:r>
              <a:rPr dirty="0"/>
              <a:t>Algunos de ellos son puntos de contacto de los Servicios de Fiscalía</a:t>
            </a:r>
          </a:p>
          <a:p>
            <a:pPr marL="269875" indent="-269875"/>
            <a:r>
              <a:rPr dirty="0"/>
              <a:t>El Convenio de Budapest brindó una base legal a la red de puntos de contacto 24/7, reconocidos como una de las herramientas más útiles en materia de cooperación internacional.</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en-GB" b="1"/>
              <a:t>Puntos de contacto 24/7</a:t>
            </a:r>
            <a:endParaRPr lang="es-ES" b="1">
              <a:effectLst>
                <a:outerShdw blurRad="38100" dist="38100" dir="2700000" algn="tl">
                  <a:srgbClr val="DDDDDD"/>
                </a:outerShdw>
              </a:effectLst>
              <a:ea typeface="ＭＳ Ｐゴシック" charset="0"/>
              <a:cs typeface="ＭＳ Ｐゴシック" charset="0"/>
            </a:endParaRPr>
          </a:p>
        </p:txBody>
      </p:sp>
      <p:sp>
        <p:nvSpPr>
          <p:cNvPr id="2" name="Slide Number Placeholder 1"/>
          <p:cNvSpPr>
            <a:spLocks noGrp="1"/>
          </p:cNvSpPr>
          <p:nvPr>
            <p:ph type="sldNum" sz="quarter" idx="12"/>
          </p:nvPr>
        </p:nvSpPr>
        <p:spPr/>
        <p:txBody>
          <a:bodyPr/>
          <a:lstStyle/>
          <a:p>
            <a:pPr>
              <a:defRPr/>
            </a:pPr>
            <a:r>
              <a:rPr dirty="0"/>
              <a:t>!</a:t>
            </a:r>
            <a:fld id="{0E62E50F-F83A-42AC-8BE7-462956D58F63}" type="slidenum">
              <a:rPr lang="en-US" smtClean="0"/>
              <a:pPr>
                <a:defRPr/>
              </a:pPr>
              <a:t>95</a:t>
            </a:fld>
            <a:endParaRPr lang="es-ES" dirty="0"/>
          </a:p>
        </p:txBody>
      </p:sp>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Imagen de signo de interrogación">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GB" sz="5400" b="1">
                <a:latin typeface="Calibri" pitchFamily="34" charset="0"/>
              </a:rPr>
              <a:t>Preguntas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96</a:t>
            </a:fld>
            <a:endParaRPr lang="es-ES"/>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eaLnBrk="1" hangingPunct="1">
              <a:defRPr/>
            </a:pPr>
            <a:r>
              <a:rPr lang="en-GB" sz="3600" b="1" dirty="0"/>
              <a:t>Parte cinco</a:t>
            </a:r>
            <a:br/>
            <a:r>
              <a:rPr lang="en-GB" sz="3600" b="1" dirty="0"/>
              <a:t>Algunos problemas prácticos relacionados con las investigaciones internacionales sobre ciberdelincuencia</a:t>
            </a:r>
            <a:endParaRPr lang="es-ES" sz="3600" b="1" dirty="0">
              <a:ea typeface="ＭＳ Ｐゴシック" charset="0"/>
              <a:cs typeface="ＭＳ Ｐゴシック" charset="0"/>
            </a:endParaRPr>
          </a:p>
        </p:txBody>
      </p:sp>
      <p:pic>
        <p:nvPicPr>
          <p:cNvPr id="512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0E62E50F-F83A-42AC-8BE7-462956D58F63}" type="slidenum">
              <a:rPr lang="en-US" smtClean="0"/>
              <a:pPr>
                <a:defRPr/>
              </a:pPr>
              <a:t>97</a:t>
            </a:fld>
            <a:endParaRPr lang="es-ES"/>
          </a:p>
        </p:txBody>
      </p:sp>
    </p:spTree>
    <p:extLst>
      <p:ext uri="{BB962C8B-B14F-4D97-AF65-F5344CB8AC3E}">
        <p14:creationId xmlns:p14="http://schemas.microsoft.com/office/powerpoint/2010/main" val="238228589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20482" name="Marcador de Posição de Conteúdo 2"/>
          <p:cNvSpPr>
            <a:spLocks noGrp="1"/>
          </p:cNvSpPr>
          <p:nvPr>
            <p:ph idx="1"/>
          </p:nvPr>
        </p:nvSpPr>
        <p:spPr>
          <a:xfrm>
            <a:off x="457200" y="1871005"/>
            <a:ext cx="8229600" cy="4353634"/>
          </a:xfrm>
        </p:spPr>
        <p:txBody>
          <a:bodyPr/>
          <a:lstStyle/>
          <a:p>
            <a:r>
              <a:rPr lang="en-GB" sz="2400" dirty="0"/>
              <a:t>El </a:t>
            </a:r>
            <a:r>
              <a:rPr lang="en-GB" sz="2400" b="1" dirty="0"/>
              <a:t>nivel de conocimiento y experiencia de los agentes de policía</a:t>
            </a:r>
            <a:r>
              <a:rPr lang="en-GB" sz="2400" dirty="0"/>
              <a:t> y fiscales al informarles y presentarles cargos podría tener una importancia fundamental para la comprensión adecuada del caso y para las medidas oportunas y adecuadas que se deben tomar para conservar y obtener pruebas. </a:t>
            </a:r>
          </a:p>
          <a:p>
            <a:endParaRPr lang="es-ES" sz="2400" dirty="0"/>
          </a:p>
          <a:p>
            <a:r>
              <a:rPr lang="en-GB" sz="2400" dirty="0"/>
              <a:t>Los agentes de policía y los fiscales pueden necesitar asistencia adicional cuando sea necesario, </a:t>
            </a:r>
            <a:r>
              <a:rPr lang="en-GB" sz="2400" dirty="0" err="1"/>
              <a:t>interna</a:t>
            </a:r>
            <a:r>
              <a:rPr lang="en-GB" sz="2400" dirty="0"/>
              <a:t> y </a:t>
            </a:r>
            <a:r>
              <a:rPr lang="en-GB" sz="2400" dirty="0" err="1"/>
              <a:t>externamente</a:t>
            </a:r>
            <a:r>
              <a:rPr lang="en-GB" sz="2400" dirty="0"/>
              <a:t>, incluida la cooperación y contribución de la víctima, que naturalmente tendrá interés en resolver el caso.</a:t>
            </a:r>
          </a:p>
          <a:p>
            <a:endParaRPr lang="es-ES" dirty="0"/>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98</a:t>
            </a:fld>
            <a:endParaRPr lang="es-ES"/>
          </a:p>
        </p:txBody>
      </p:sp>
    </p:spTree>
    <p:extLst>
      <p:ext uri="{BB962C8B-B14F-4D97-AF65-F5344CB8AC3E}">
        <p14:creationId xmlns:p14="http://schemas.microsoft.com/office/powerpoint/2010/main" val="233313428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ítulo 1"/>
          <p:cNvSpPr>
            <a:spLocks noGrp="1"/>
          </p:cNvSpPr>
          <p:nvPr>
            <p:ph type="title"/>
          </p:nvPr>
        </p:nvSpPr>
        <p:spPr/>
        <p:txBody>
          <a:bodyPr/>
          <a:lstStyle/>
          <a:p>
            <a:r>
              <a:rPr lang="en-GB" sz="3200" b="1" dirty="0"/>
              <a:t>Algunos problemas prácticos relacionados con las investigaciones internacionales sobre ciberdelincuencia</a:t>
            </a:r>
          </a:p>
        </p:txBody>
      </p:sp>
      <p:sp>
        <p:nvSpPr>
          <p:cNvPr id="21506" name="Marcador de Posição de Conteúdo 2"/>
          <p:cNvSpPr>
            <a:spLocks noGrp="1"/>
          </p:cNvSpPr>
          <p:nvPr>
            <p:ph idx="1"/>
          </p:nvPr>
        </p:nvSpPr>
        <p:spPr>
          <a:xfrm>
            <a:off x="223935" y="1624012"/>
            <a:ext cx="8462865" cy="4525963"/>
          </a:xfrm>
        </p:spPr>
        <p:txBody>
          <a:bodyPr/>
          <a:lstStyle/>
          <a:p>
            <a:pPr>
              <a:spcBef>
                <a:spcPts val="600"/>
              </a:spcBef>
              <a:spcAft>
                <a:spcPts val="1200"/>
              </a:spcAft>
            </a:pPr>
            <a:r>
              <a:rPr lang="en-GB" sz="2400" dirty="0"/>
              <a:t>Especificar el </a:t>
            </a:r>
            <a:r>
              <a:rPr lang="en-GB" sz="2400" b="1" dirty="0"/>
              <a:t>instrumento legal utilizado para buscar asistencia</a:t>
            </a:r>
            <a:r>
              <a:rPr lang="en-GB" sz="2400" dirty="0"/>
              <a:t>: tratado, convenio u otro instrumento de cooperación.</a:t>
            </a:r>
            <a:endParaRPr lang="es-ES" sz="2400" dirty="0"/>
          </a:p>
          <a:p>
            <a:pPr>
              <a:spcBef>
                <a:spcPts val="600"/>
              </a:spcBef>
              <a:spcAft>
                <a:spcPts val="1200"/>
              </a:spcAft>
            </a:pPr>
            <a:r>
              <a:rPr lang="en-GB" sz="2400" b="1" dirty="0"/>
              <a:t>Identificar claramente quién está llevando a cabo la investigación/enjuiciamiento.</a:t>
            </a:r>
            <a:r>
              <a:rPr lang="en-GB" sz="2400" dirty="0"/>
              <a:t> Proporcione todos los detalles de contacto necesarios y los medios de comunicación preferidos. </a:t>
            </a:r>
          </a:p>
          <a:p>
            <a:pPr>
              <a:spcBef>
                <a:spcPts val="600"/>
              </a:spcBef>
              <a:spcAft>
                <a:spcPts val="1200"/>
              </a:spcAft>
            </a:pPr>
            <a:r>
              <a:rPr lang="en-GB" sz="2400" b="1" dirty="0"/>
              <a:t>Resumiendo el caso</a:t>
            </a:r>
            <a:r>
              <a:rPr sz="2400" b="1" dirty="0"/>
              <a:t>: </a:t>
            </a:r>
            <a:r>
              <a:rPr sz="2400" dirty="0"/>
              <a:t>proporcione un bosquejo detallado del caso bajo investigación o enjuiciamiento, incluyendo un resumen de la prueba que respalda la </a:t>
            </a:r>
            <a:r>
              <a:rPr sz="2400" dirty="0" err="1"/>
              <a:t>investigación</a:t>
            </a:r>
            <a:r>
              <a:rPr sz="2400" dirty="0"/>
              <a:t>/</a:t>
            </a:r>
            <a:r>
              <a:rPr lang="es-ES" sz="2400" dirty="0"/>
              <a:t> </a:t>
            </a:r>
            <a:r>
              <a:rPr sz="2400" dirty="0" err="1"/>
              <a:t>enjuiciamiento</a:t>
            </a:r>
            <a:r>
              <a:rPr sz="2400" dirty="0"/>
              <a:t>.</a:t>
            </a:r>
            <a:r>
              <a:rPr lang="en-GB" sz="2400" dirty="0"/>
              <a:t> Explique los fundamentos de las pruebas y acciones que se buscan con respecto a la investigación en curso. </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99</a:t>
            </a:fld>
            <a:endParaRPr lang="es-ES"/>
          </a:p>
        </p:txBody>
      </p:sp>
    </p:spTree>
    <p:extLst>
      <p:ext uri="{BB962C8B-B14F-4D97-AF65-F5344CB8AC3E}">
        <p14:creationId xmlns:p14="http://schemas.microsoft.com/office/powerpoint/2010/main" val="3979566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8138</TotalTime>
  <Words>16207</Words>
  <Application>Microsoft Office PowerPoint</Application>
  <PresentationFormat>On-screen Show (4:3)</PresentationFormat>
  <Paragraphs>1400</Paragraphs>
  <Slides>117</Slides>
  <Notes>104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117</vt:i4>
      </vt:variant>
    </vt:vector>
  </HeadingPairs>
  <TitlesOfParts>
    <vt:vector size="123" baseType="lpstr">
      <vt:lpstr>Arial</vt:lpstr>
      <vt:lpstr>Calibri</vt:lpstr>
      <vt:lpstr>Times New Roman</vt:lpstr>
      <vt:lpstr>Verdana</vt:lpstr>
      <vt:lpstr>Wingdings</vt:lpstr>
      <vt:lpstr>Office Theme</vt:lpstr>
      <vt:lpstr>Formación introductoria sobre ciberdelincuencia para jueces y fiscales</vt:lpstr>
      <vt:lpstr>Agenda</vt:lpstr>
      <vt:lpstr>Objetivos de la sesión</vt:lpstr>
      <vt:lpstr>Parte uno La dimensión internacional de la ciberdelincuencia</vt:lpstr>
      <vt:lpstr>Introducción</vt:lpstr>
      <vt:lpstr>Introducción</vt:lpstr>
      <vt:lpstr>Preguntas difíciles</vt:lpstr>
      <vt:lpstr>PowerPoint Presentation</vt:lpstr>
      <vt:lpstr>Parte dos Respuestas internacionales a la ciberdelincuencia</vt:lpstr>
      <vt:lpstr>PowerPoint Presentation</vt:lpstr>
      <vt:lpstr>INTERPOL</vt:lpstr>
      <vt:lpstr>INTERPOL I-24/7</vt:lpstr>
      <vt:lpstr>INTERPOL I-24/7</vt:lpstr>
      <vt:lpstr>Unión Europea</vt:lpstr>
      <vt:lpstr>Unión Europea Red de puntos de contacto de la Unión Europea 24/7</vt:lpstr>
      <vt:lpstr>Europol</vt:lpstr>
      <vt:lpstr>Eurojust</vt:lpstr>
      <vt:lpstr>Red Judicial Europea en Asuntos Penales</vt:lpstr>
      <vt:lpstr>Consejo Europeo</vt:lpstr>
      <vt:lpstr>Asamblea General de las Naciones Unidas</vt:lpstr>
      <vt:lpstr>Subgrupo de delincuencia de alta tecnología del G8</vt:lpstr>
      <vt:lpstr>OSCE</vt:lpstr>
      <vt:lpstr>Unión Africana</vt:lpstr>
      <vt:lpstr>Commonwealth</vt:lpstr>
      <vt:lpstr>Tratados de asistencia judicial recíproca</vt:lpstr>
      <vt:lpstr>Leyes de asistencia judicial recíproca</vt:lpstr>
      <vt:lpstr>Iniciativas privadas</vt:lpstr>
      <vt:lpstr>PowerPoint Presentation</vt:lpstr>
      <vt:lpstr>Parte tres Respuestas internacionales a la ciberdelincuencia "Convenio de Budapest sobre ciberdelincuencia"</vt:lpstr>
      <vt:lpstr>Convención "Budapest" sobre Delito Cibernético del Consejo de Europa</vt:lpstr>
      <vt:lpstr>Convenio de Budapest sobre la ciberdelincuencia</vt:lpstr>
      <vt:lpstr>Convenio de Budapest sobre la ciberdelincuencia</vt:lpstr>
      <vt:lpstr>Convenio de Budapest sobre la ciberdelincuencia</vt:lpstr>
      <vt:lpstr>PowerPoint Presentation</vt:lpstr>
      <vt:lpstr>Parte cuatro Convenio de Budapest:
 "Herramientas de cooperación internacional" </vt:lpstr>
      <vt:lpstr>PowerPoint Presentation</vt:lpstr>
      <vt:lpstr>Artículo 26 Información espontánea</vt:lpstr>
      <vt:lpstr>Artículo 26 Información espontánea</vt:lpstr>
      <vt:lpstr>Artículo 26 Información espontánea</vt:lpstr>
      <vt:lpstr>Información a futuro obtenida dentro de sus propias investigaciones </vt:lpstr>
      <vt:lpstr>Artículo 26 Información espontánea</vt:lpstr>
      <vt:lpstr>Confidencialidad y otras condiciones</vt:lpstr>
      <vt:lpstr>PowerPoint Presentation</vt:lpstr>
      <vt:lpstr>Artículo 29</vt:lpstr>
      <vt:lpstr>Artículo 29 Conservación rápida de los datos informáticos almacenados</vt:lpstr>
      <vt:lpstr>Artículo 29 Conservación rápida de los datos informáticos almacenados</vt:lpstr>
      <vt:lpstr>Artículo 29 Conservación rápida de los datos informáticos almacenados</vt:lpstr>
      <vt:lpstr>Artículo 29 Conservación rápida de los datos informáticos almacenados</vt:lpstr>
      <vt:lpstr>Artículo 29 Conservación rápida de los datos informáticos almacenados</vt:lpstr>
      <vt:lpstr>Artículo 29 Conservación rápida de los datos informáticos almacenados</vt:lpstr>
      <vt:lpstr>Intención de enviar solicitud de asistencia mutua</vt:lpstr>
      <vt:lpstr>Artículo 29 Conservación rápida de datos informáticos almacenados</vt:lpstr>
      <vt:lpstr>Contenido de la solicitud de conservación rápida </vt:lpstr>
      <vt:lpstr>Artículo 29 Conservación rápida de datos informáticos almacenados</vt:lpstr>
      <vt:lpstr>Motivos de denegación</vt:lpstr>
      <vt:lpstr>PowerPoint Presentation</vt:lpstr>
      <vt:lpstr>Artículo 30 Divulgación rápida de datos conservados</vt:lpstr>
      <vt:lpstr>Artículo 30 Divulgación rápida de datos conservados</vt:lpstr>
      <vt:lpstr>Artículo 30 Divulgación rápida de datos conservados</vt:lpstr>
      <vt:lpstr>Revelación rápida de datos conservados</vt:lpstr>
      <vt:lpstr>Artículo 30 Divulgación rápida de datos conservados</vt:lpstr>
      <vt:lpstr>Motivos de denegación</vt:lpstr>
      <vt:lpstr>PowerPoint Presentation</vt:lpstr>
      <vt:lpstr>Artículo 31 - Asistencia mutua en relación con el acceso a datos almacenados</vt:lpstr>
      <vt:lpstr>Artículo 31 - Asistencia mutua en relación con el acceso a datos almacenados</vt:lpstr>
      <vt:lpstr>Artículo 31 - Asistencia mutua en relación con el acceso a datos almacenados</vt:lpstr>
      <vt:lpstr>Asistencia mutua en relación con el acceso a datos almacenados</vt:lpstr>
      <vt:lpstr>Artículo 31 - Asistencia mutua en relación con el acceso a datos almacenados</vt:lpstr>
      <vt:lpstr>Respuesta rápida</vt:lpstr>
      <vt:lpstr>PowerPoint Presentation</vt:lpstr>
      <vt:lpstr>Artículo 32 - Acceso transfronterizo a datos almacenados, con consentimiento o cuando sean accesibles al público</vt:lpstr>
      <vt:lpstr>Artículo 32 - Acceso transfronterizo a datos almacenados, con consentimiento o cuando sean accesibles al público</vt:lpstr>
      <vt:lpstr>Sin autorización </vt:lpstr>
      <vt:lpstr>Artículo 32 - Acceso transfronterizo a datos almacenados, con consentimiento o cuando sean accesibles al público</vt:lpstr>
      <vt:lpstr>Datos disponibles públicamente </vt:lpstr>
      <vt:lpstr>Artículo 32 - Acceso transfronterizo a datos almacenados, con consentimiento o cuando sean accesibles al público</vt:lpstr>
      <vt:lpstr>Datos almacenados almacenados en otra Parte</vt:lpstr>
      <vt:lpstr>Artículo 32 - Acceso transfronterizo a datos almacenados, con consentimiento o cuando sean accesibles al público</vt:lpstr>
      <vt:lpstr>Consentimiento lícito y voluntario</vt:lpstr>
      <vt:lpstr>Artículo 32 - Acceso transfronterizo a datos almacenados, con consentimiento o cuando sean accesibles al público</vt:lpstr>
      <vt:lpstr>Persona que tiene la autoridad legal para divulgar datos</vt:lpstr>
      <vt:lpstr>PowerPoint Presentation</vt:lpstr>
      <vt:lpstr>Artículo 33 - Asistencia mutua para la obtención en tiempo real de datos relativos al tráfico</vt:lpstr>
      <vt:lpstr>Artículo 33 - Asistencia mutua para la obtención en tiempo real de datos relativos al tráfico</vt:lpstr>
      <vt:lpstr>Asistencia mutua para la obtención en tiempo real de datos relativos al tráfico</vt:lpstr>
      <vt:lpstr>Artículo 33 - Asistencia mutua para la obtención en tiempo real de datos relativos al tráfico</vt:lpstr>
      <vt:lpstr>Limitar la asistencia mutua para la obtención en tiempo real de datos relativos al tráfico</vt:lpstr>
      <vt:lpstr>PowerPoint Presentation</vt:lpstr>
      <vt:lpstr>Art. 34 - Asistencia mutua en relación con la interceptación de datos relativos al contenido</vt:lpstr>
      <vt:lpstr>Asistencia mutua con respecto a la interceptación de datos relativos al contenido</vt:lpstr>
      <vt:lpstr>PowerPoint Presentation</vt:lpstr>
      <vt:lpstr>Artículo 35 - Red 24/7</vt:lpstr>
      <vt:lpstr>Artículo 35 - Red 24/7</vt:lpstr>
      <vt:lpstr>Artículo 35 Puntos de contacto 24/7</vt:lpstr>
      <vt:lpstr>Puntos de contacto 24/7</vt:lpstr>
      <vt:lpstr>PowerPoint Presentation</vt:lpstr>
      <vt:lpstr>Parte cinco 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Algunos problemas prácticos relacionados con las investigaciones internacionales sobre ciberdelincuencia</vt:lpstr>
      <vt:lpstr>PowerPoint Presentation</vt:lpstr>
      <vt:lpstr>Parte seis Resumen</vt:lpstr>
      <vt:lpstr>Resumen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Uwe Rasmussen (Attorney at law)</cp:lastModifiedBy>
  <cp:revision>206</cp:revision>
  <dcterms:created xsi:type="dcterms:W3CDTF">2012-01-25T15:22:10Z</dcterms:created>
  <dcterms:modified xsi:type="dcterms:W3CDTF">2019-01-25T20:08:40Z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v-uwrasm@microsoft.com</vt:lpwstr>
  </property>
  <property fmtid="{D5CDD505-2E9C-101B-9397-08002B2CF9AE}" pid="5" name="MSIP_Label_f42aa342-8706-4288-bd11-ebb85995028c_SetDate">
    <vt:lpwstr>2019-01-25T20:08:39.5589525Z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94ce1ffc-ee9d-42fc-a04b-25a7d4219340</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ies>
</file>